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857" r:id="rId2"/>
    <p:sldId id="1025" r:id="rId3"/>
    <p:sldId id="1026" r:id="rId4"/>
    <p:sldId id="1028" r:id="rId5"/>
    <p:sldId id="1059" r:id="rId6"/>
    <p:sldId id="1060" r:id="rId7"/>
    <p:sldId id="1061" r:id="rId8"/>
    <p:sldId id="1062" r:id="rId9"/>
    <p:sldId id="1063" r:id="rId10"/>
    <p:sldId id="1064" r:id="rId11"/>
    <p:sldId id="1065" r:id="rId12"/>
    <p:sldId id="1066" r:id="rId13"/>
    <p:sldId id="1067" r:id="rId14"/>
    <p:sldId id="1068" r:id="rId15"/>
    <p:sldId id="1069" r:id="rId16"/>
    <p:sldId id="1070" r:id="rId17"/>
    <p:sldId id="908" r:id="rId18"/>
  </p:sldIdLst>
  <p:sldSz cx="9144000" cy="6858000" type="screen4x3"/>
  <p:notesSz cx="6881813" cy="9296400"/>
  <p:defaultTextStyle>
    <a:defPPr>
      <a:defRPr lang="en-US"/>
    </a:defPPr>
    <a:lvl1pPr algn="ctr" rtl="0" eaLnBrk="0" fontAlgn="base" hangingPunct="0">
      <a:spcBef>
        <a:spcPct val="0"/>
      </a:spcBef>
      <a:spcAft>
        <a:spcPct val="0"/>
      </a:spcAft>
      <a:defRPr sz="2300" kern="1200">
        <a:solidFill>
          <a:schemeClr val="tx1"/>
        </a:solidFill>
        <a:latin typeface="Comic Sans MS" charset="0"/>
        <a:ea typeface="ＭＳ Ｐゴシック" charset="-128"/>
        <a:cs typeface="+mn-cs"/>
      </a:defRPr>
    </a:lvl1pPr>
    <a:lvl2pPr marL="457200" algn="ctr" rtl="0" eaLnBrk="0" fontAlgn="base" hangingPunct="0">
      <a:spcBef>
        <a:spcPct val="0"/>
      </a:spcBef>
      <a:spcAft>
        <a:spcPct val="0"/>
      </a:spcAft>
      <a:defRPr sz="2300" kern="1200">
        <a:solidFill>
          <a:schemeClr val="tx1"/>
        </a:solidFill>
        <a:latin typeface="Comic Sans MS" charset="0"/>
        <a:ea typeface="ＭＳ Ｐゴシック" charset="-128"/>
        <a:cs typeface="+mn-cs"/>
      </a:defRPr>
    </a:lvl2pPr>
    <a:lvl3pPr marL="914400" algn="ctr" rtl="0" eaLnBrk="0" fontAlgn="base" hangingPunct="0">
      <a:spcBef>
        <a:spcPct val="0"/>
      </a:spcBef>
      <a:spcAft>
        <a:spcPct val="0"/>
      </a:spcAft>
      <a:defRPr sz="2300" kern="1200">
        <a:solidFill>
          <a:schemeClr val="tx1"/>
        </a:solidFill>
        <a:latin typeface="Comic Sans MS" charset="0"/>
        <a:ea typeface="ＭＳ Ｐゴシック" charset="-128"/>
        <a:cs typeface="+mn-cs"/>
      </a:defRPr>
    </a:lvl3pPr>
    <a:lvl4pPr marL="1371600" algn="ctr" rtl="0" eaLnBrk="0" fontAlgn="base" hangingPunct="0">
      <a:spcBef>
        <a:spcPct val="0"/>
      </a:spcBef>
      <a:spcAft>
        <a:spcPct val="0"/>
      </a:spcAft>
      <a:defRPr sz="2300" kern="1200">
        <a:solidFill>
          <a:schemeClr val="tx1"/>
        </a:solidFill>
        <a:latin typeface="Comic Sans MS" charset="0"/>
        <a:ea typeface="ＭＳ Ｐゴシック" charset="-128"/>
        <a:cs typeface="+mn-cs"/>
      </a:defRPr>
    </a:lvl4pPr>
    <a:lvl5pPr marL="1828800" algn="ctr" rtl="0" eaLnBrk="0" fontAlgn="base" hangingPunct="0">
      <a:spcBef>
        <a:spcPct val="0"/>
      </a:spcBef>
      <a:spcAft>
        <a:spcPct val="0"/>
      </a:spcAft>
      <a:defRPr sz="2300" kern="1200">
        <a:solidFill>
          <a:schemeClr val="tx1"/>
        </a:solidFill>
        <a:latin typeface="Comic Sans MS" charset="0"/>
        <a:ea typeface="ＭＳ Ｐゴシック" charset="-128"/>
        <a:cs typeface="+mn-cs"/>
      </a:defRPr>
    </a:lvl5pPr>
    <a:lvl6pPr marL="2286000" algn="l" defTabSz="914400" rtl="0" eaLnBrk="1" latinLnBrk="0" hangingPunct="1">
      <a:defRPr sz="2300" kern="1200">
        <a:solidFill>
          <a:schemeClr val="tx1"/>
        </a:solidFill>
        <a:latin typeface="Comic Sans MS" charset="0"/>
        <a:ea typeface="ＭＳ Ｐゴシック" charset="-128"/>
        <a:cs typeface="+mn-cs"/>
      </a:defRPr>
    </a:lvl6pPr>
    <a:lvl7pPr marL="2743200" algn="l" defTabSz="914400" rtl="0" eaLnBrk="1" latinLnBrk="0" hangingPunct="1">
      <a:defRPr sz="2300" kern="1200">
        <a:solidFill>
          <a:schemeClr val="tx1"/>
        </a:solidFill>
        <a:latin typeface="Comic Sans MS" charset="0"/>
        <a:ea typeface="ＭＳ Ｐゴシック" charset="-128"/>
        <a:cs typeface="+mn-cs"/>
      </a:defRPr>
    </a:lvl7pPr>
    <a:lvl8pPr marL="3200400" algn="l" defTabSz="914400" rtl="0" eaLnBrk="1" latinLnBrk="0" hangingPunct="1">
      <a:defRPr sz="2300" kern="1200">
        <a:solidFill>
          <a:schemeClr val="tx1"/>
        </a:solidFill>
        <a:latin typeface="Comic Sans MS" charset="0"/>
        <a:ea typeface="ＭＳ Ｐゴシック" charset="-128"/>
        <a:cs typeface="+mn-cs"/>
      </a:defRPr>
    </a:lvl8pPr>
    <a:lvl9pPr marL="3657600" algn="l" defTabSz="914400" rtl="0" eaLnBrk="1" latinLnBrk="0" hangingPunct="1">
      <a:defRPr sz="2300" kern="1200">
        <a:solidFill>
          <a:schemeClr val="tx1"/>
        </a:solidFill>
        <a:latin typeface="Comic Sans M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1E19B4"/>
    <a:srgbClr val="C66323"/>
    <a:srgbClr val="FF0066"/>
    <a:srgbClr val="66CCFF"/>
    <a:srgbClr val="CC9900"/>
    <a:srgbClr val="EEF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740" y="186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7"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D358F2B2-385A-4E96-B6E9-5852786D09C9}" type="slidenum">
              <a:rPr lang="en-US"/>
              <a:pPr>
                <a:defRPr/>
              </a:pPr>
              <a:t>‹#›</a:t>
            </a:fld>
            <a:endParaRPr lang="en-US"/>
          </a:p>
        </p:txBody>
      </p:sp>
    </p:spTree>
    <p:extLst>
      <p:ext uri="{BB962C8B-B14F-4D97-AF65-F5344CB8AC3E}">
        <p14:creationId xmlns:p14="http://schemas.microsoft.com/office/powerpoint/2010/main" val="120922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defRPr sz="1200">
                <a:ea typeface="+mn-ea"/>
                <a:cs typeface="+mn-cs"/>
              </a:defRPr>
            </a:lvl1pPr>
          </a:lstStyle>
          <a:p>
            <a:pPr>
              <a:defRPr/>
            </a:pPr>
            <a:endParaRPr lang="en-US"/>
          </a:p>
        </p:txBody>
      </p:sp>
      <p:sp>
        <p:nvSpPr>
          <p:cNvPr id="389123" name="Rectangle 3"/>
          <p:cNvSpPr>
            <a:spLocks noGrp="1" noChangeArrowheads="1"/>
          </p:cNvSpPr>
          <p:nvPr>
            <p:ph type="dt"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ea typeface="+mn-ea"/>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5"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26"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defRPr sz="1200">
                <a:ea typeface="+mn-ea"/>
                <a:cs typeface="+mn-cs"/>
              </a:defRPr>
            </a:lvl1pPr>
          </a:lstStyle>
          <a:p>
            <a:pPr>
              <a:defRPr/>
            </a:pPr>
            <a:endParaRPr lang="en-US"/>
          </a:p>
        </p:txBody>
      </p:sp>
      <p:sp>
        <p:nvSpPr>
          <p:cNvPr id="389127" name="Rectangle 7"/>
          <p:cNvSpPr>
            <a:spLocks noGrp="1" noChangeArrowheads="1"/>
          </p:cNvSpPr>
          <p:nvPr>
            <p:ph type="sldNum" sz="quarter" idx="5"/>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0F51A1CC-9425-4E0E-9407-AC43A91D7F31}" type="slidenum">
              <a:rPr lang="en-US"/>
              <a:pPr>
                <a:defRPr/>
              </a:pPr>
              <a:t>‹#›</a:t>
            </a:fld>
            <a:endParaRPr lang="en-US"/>
          </a:p>
        </p:txBody>
      </p:sp>
    </p:spTree>
    <p:extLst>
      <p:ext uri="{BB962C8B-B14F-4D97-AF65-F5344CB8AC3E}">
        <p14:creationId xmlns:p14="http://schemas.microsoft.com/office/powerpoint/2010/main" val="273932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38AABE3E-21B0-4E9F-9852-5BF333299674}" type="slidenum">
              <a:rPr lang="en-US" sz="1200" smtClean="0"/>
              <a:pPr/>
              <a:t>1</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ea typeface="ＭＳ Ｐゴシック" charset="-128"/>
              </a:rPr>
              <a:t>Recommended reports</a:t>
            </a:r>
          </a:p>
          <a:p>
            <a:endParaRPr lang="en-CA" smtClean="0">
              <a:ea typeface="ＭＳ Ｐゴシック" charset="-128"/>
            </a:endParaRPr>
          </a:p>
          <a:p>
            <a:r>
              <a:rPr lang="en-CA" smtClean="0">
                <a:ea typeface="ＭＳ Ｐゴシック" charset="-128"/>
              </a:rPr>
              <a:t>Pathways to Prosperity, Harvard Graduate School of Education (Feb, 2011)</a:t>
            </a:r>
          </a:p>
          <a:p>
            <a:endParaRPr lang="en-US" smtClean="0">
              <a:ea typeface="ＭＳ Ｐゴシック" charset="-128"/>
            </a:endParaRPr>
          </a:p>
          <a:p>
            <a:r>
              <a:rPr lang="en-US" smtClean="0">
                <a:ea typeface="ＭＳ Ｐゴシック" charset="-128"/>
              </a:rPr>
              <a:t>Across the Great Divide: Perspectives of CEOs and College Presidents on America's Higher Education and Skills Gap, Civic Enterprises &amp; Corporate Voices for Working Families </a:t>
            </a:r>
            <a:r>
              <a:rPr lang="en-CA" smtClean="0">
                <a:ea typeface="ＭＳ Ｐゴシック" charset="-128"/>
              </a:rPr>
              <a:t>(March, 2011)</a:t>
            </a:r>
          </a:p>
          <a:p>
            <a:endParaRPr lang="en-CA" smtClean="0">
              <a:ea typeface="ＭＳ Ｐゴシック" charset="-128"/>
            </a:endParaRPr>
          </a:p>
          <a:p>
            <a:r>
              <a:rPr lang="en-CA" smtClean="0">
                <a:ea typeface="ＭＳ Ｐゴシック" charset="-128"/>
              </a:rPr>
              <a:t>College Completion Toolkit, USDOE (March, 2011)</a:t>
            </a:r>
          </a:p>
          <a:p>
            <a:endParaRPr lang="en-CA" smtClean="0">
              <a:ea typeface="ＭＳ Ｐゴシック" charset="-128"/>
            </a:endParaRPr>
          </a:p>
          <a:p>
            <a:r>
              <a:rPr lang="en-CA" smtClean="0">
                <a:ea typeface="ＭＳ Ｐゴシック" charset="-128"/>
              </a:rPr>
              <a:t>Are They Really Ready to Work? </a:t>
            </a:r>
            <a:r>
              <a:rPr lang="en-US" smtClean="0">
                <a:ea typeface="ＭＳ Ｐゴシック" charset="-128"/>
              </a:rPr>
              <a:t>Employers’ Perspectives on the Basic Knowledge and Applied Skills of New Entrants to the 21st Century U.S. Workforce, The Conference Board, Corporate Voices for Working Families, the Partnership for 21st Century Skills, and the Society for Human Resource Management </a:t>
            </a:r>
            <a:r>
              <a:rPr lang="en-CA" smtClean="0">
                <a:ea typeface="ＭＳ Ｐゴシック" charset="-128"/>
              </a:rPr>
              <a:t>(2006)</a:t>
            </a:r>
          </a:p>
          <a:p>
            <a:endParaRPr lang="en-US" smtClean="0">
              <a:ea typeface="ＭＳ Ｐゴシック" charset="-128"/>
            </a:endParaRPr>
          </a:p>
          <a:p>
            <a:r>
              <a:rPr lang="en-US" smtClean="0">
                <a:ea typeface="ＭＳ Ｐゴシック" charset="-128"/>
              </a:rPr>
              <a:t>California’s Forgotten Middle Skills Jobs: Meeting the Demands of a 21st-Century Economy (October 2009)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charset="0"/>
                <a:ea typeface="ＭＳ Ｐゴシック" charset="-128"/>
              </a:rPr>
              <a:t>Middle and high school classroom based career education curriculum</a:t>
            </a:r>
          </a:p>
          <a:p>
            <a:endParaRPr lang="en-US" sz="800" smtClean="0">
              <a:latin typeface="Times New Roman" charset="0"/>
              <a:ea typeface="ＭＳ Ｐゴシック" charset="-128"/>
            </a:endParaRPr>
          </a:p>
          <a:p>
            <a:r>
              <a:rPr lang="en-US" smtClean="0">
                <a:latin typeface="Times New Roman" charset="0"/>
                <a:ea typeface="ＭＳ Ｐゴシック" charset="-128"/>
              </a:rPr>
              <a:t>Students experience a simulated California adult life/work role to learn career self-management competencies.</a:t>
            </a:r>
          </a:p>
          <a:p>
            <a:endParaRPr lang="en-US" sz="800" smtClean="0">
              <a:latin typeface="Times New Roman" charset="0"/>
              <a:ea typeface="ＭＳ Ｐゴシック" charset="-128"/>
            </a:endParaRPr>
          </a:p>
          <a:p>
            <a:r>
              <a:rPr lang="en-US" smtClean="0">
                <a:latin typeface="Times New Roman" charset="0"/>
                <a:ea typeface="ＭＳ Ｐゴシック" charset="-128"/>
              </a:rPr>
              <a:t>TRGC is part of the internationally popular The Real Game Series</a:t>
            </a:r>
            <a:r>
              <a:rPr lang="en-US" sz="1000" baseline="50000" smtClean="0">
                <a:latin typeface="Times New Roman" charset="0"/>
                <a:ea typeface="ＭＳ Ｐゴシック" charset="-128"/>
              </a:rPr>
              <a:t>TM</a:t>
            </a:r>
            <a:r>
              <a:rPr lang="en-US" smtClean="0">
                <a:latin typeface="Times New Roman" charset="0"/>
                <a:ea typeface="ＭＳ Ｐゴシック" charset="-128"/>
              </a:rPr>
              <a:t> being used in over 70,000 classrooms in eleven countries.</a:t>
            </a:r>
          </a:p>
          <a:p>
            <a:endParaRPr lang="en-US" sz="800" smtClean="0">
              <a:latin typeface="Times New Roman" charset="0"/>
              <a:ea typeface="ＭＳ Ｐゴシック" charset="-128"/>
            </a:endParaRPr>
          </a:p>
          <a:p>
            <a:r>
              <a:rPr lang="en-US" smtClean="0">
                <a:latin typeface="Times New Roman" charset="0"/>
                <a:ea typeface="ＭＳ Ｐゴシック" charset="-128"/>
              </a:rPr>
              <a:t>www.RealGameCalifornia.org</a:t>
            </a:r>
          </a:p>
          <a:p>
            <a:endParaRPr lang="en-US" smtClean="0">
              <a:latin typeface="Times New Roman" charset="0"/>
              <a:ea typeface="ＭＳ Ｐゴシック"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7AEA1C17-9A71-4F7E-A8BD-CBA9E4EE3D36}" type="slidenum">
              <a:rPr lang="en-US" sz="1200" smtClean="0"/>
              <a:pPr/>
              <a:t>15</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ECFBC3E9-9CA3-424A-BFE9-293E1ED52272}" type="slidenum">
              <a:rPr lang="en-US" sz="1200" smtClean="0"/>
              <a:pPr/>
              <a:t>16</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charset="0"/>
                <a:ea typeface="ＭＳ Ｐゴシック" charset="-128"/>
              </a:rPr>
              <a:t>Facilitator’s Guide </a:t>
            </a:r>
          </a:p>
          <a:p>
            <a:r>
              <a:rPr lang="en-US" smtClean="0">
                <a:latin typeface="Times New Roman" charset="0"/>
                <a:ea typeface="ＭＳ Ｐゴシック" charset="-128"/>
              </a:rPr>
              <a:t>Every session includes:</a:t>
            </a:r>
          </a:p>
          <a:p>
            <a:r>
              <a:rPr lang="en-US" smtClean="0">
                <a:latin typeface="Times New Roman" charset="0"/>
                <a:ea typeface="ＭＳ Ｐゴシック" charset="-128"/>
              </a:rPr>
              <a:t>Overview</a:t>
            </a:r>
          </a:p>
          <a:p>
            <a:r>
              <a:rPr lang="en-US" smtClean="0">
                <a:latin typeface="Times New Roman" charset="0"/>
                <a:ea typeface="ＭＳ Ｐゴシック" charset="-128"/>
              </a:rPr>
              <a:t>Time</a:t>
            </a:r>
          </a:p>
          <a:p>
            <a:r>
              <a:rPr lang="en-US" smtClean="0">
                <a:latin typeface="Times New Roman" charset="0"/>
                <a:ea typeface="ＭＳ Ｐゴシック" charset="-128"/>
              </a:rPr>
              <a:t>Learning Objectives</a:t>
            </a:r>
          </a:p>
          <a:p>
            <a:r>
              <a:rPr lang="en-US" smtClean="0">
                <a:latin typeface="Times New Roman" charset="0"/>
                <a:ea typeface="ＭＳ Ｐゴシック" charset="-128"/>
              </a:rPr>
              <a:t>Performance Indicators</a:t>
            </a:r>
          </a:p>
          <a:p>
            <a:r>
              <a:rPr lang="en-US" smtClean="0">
                <a:latin typeface="Times New Roman" charset="0"/>
                <a:ea typeface="ＭＳ Ｐゴシック" charset="-128"/>
              </a:rPr>
              <a:t>Materials</a:t>
            </a:r>
          </a:p>
          <a:p>
            <a:r>
              <a:rPr lang="en-US" smtClean="0">
                <a:latin typeface="Times New Roman" charset="0"/>
                <a:ea typeface="ＭＳ Ｐゴシック" charset="-128"/>
              </a:rPr>
              <a:t>Preparation</a:t>
            </a:r>
          </a:p>
          <a:p>
            <a:r>
              <a:rPr lang="en-US" smtClean="0">
                <a:latin typeface="Times New Roman" charset="0"/>
                <a:ea typeface="ＭＳ Ｐゴシック" charset="-128"/>
              </a:rPr>
              <a:t>Activities</a:t>
            </a:r>
          </a:p>
          <a:p>
            <a:r>
              <a:rPr lang="en-US" smtClean="0">
                <a:latin typeface="Times New Roman" charset="0"/>
                <a:ea typeface="ＭＳ Ｐゴシック" charset="-128"/>
              </a:rPr>
              <a:t>Personal Reflection</a:t>
            </a:r>
          </a:p>
          <a:p>
            <a:r>
              <a:rPr lang="en-US" smtClean="0">
                <a:latin typeface="Times New Roman" charset="0"/>
                <a:ea typeface="ＭＳ Ｐゴシック" charset="-128"/>
              </a:rPr>
              <a:t>Discussion Points</a:t>
            </a:r>
          </a:p>
          <a:p>
            <a:r>
              <a:rPr lang="en-US" smtClean="0">
                <a:latin typeface="Times New Roman" charset="0"/>
                <a:ea typeface="ＭＳ Ｐゴシック" charset="-128"/>
              </a:rPr>
              <a:t>Optional Activity</a:t>
            </a:r>
          </a:p>
          <a:p>
            <a:endParaRPr lang="en-US" smtClean="0">
              <a:latin typeface="Times New Roman"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4AD8B97B-CEB6-4003-86A5-05FBB3B77FC6}" type="slidenum">
              <a:rPr lang="en-US" sz="1200" smtClean="0"/>
              <a:pPr/>
              <a:t>17</a:t>
            </a:fld>
            <a:endParaRPr 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5AFA400F-401A-4282-A0DD-AB8BA2BE5DF2}" type="slidenum">
              <a:rPr lang="en-US" sz="1200" smtClean="0"/>
              <a:pPr/>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6D208C06-73BA-46B5-98F6-620AEBC6F603}" type="slidenum">
              <a:rPr lang="en-US" sz="1200" smtClean="0"/>
              <a:pPr/>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7CD15307-3913-4E67-8760-644B17E7039B}" type="slidenum">
              <a:rPr lang="en-US" sz="1200" smtClean="0"/>
              <a:pPr/>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a typeface="ＭＳ Ｐゴシック"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60BF4680-0124-4885-992B-C2FEA65EEBCC}" type="slidenum">
              <a:rPr lang="en-US" sz="1200" smtClean="0"/>
              <a:pPr/>
              <a:t>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549DABDB-455E-4AF9-99EC-870CC185B565}" type="slidenum">
              <a:rPr lang="en-US" sz="1200" smtClean="0"/>
              <a:pPr/>
              <a:t>8</a:t>
            </a:fld>
            <a:endParaRPr lang="en-US" sz="12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charset="0"/>
                <a:ea typeface="ＭＳ Ｐゴシック" charset="-128"/>
              </a:rPr>
              <a:t>The RIASEC model says that there are six types of people and six corresponding environments.</a:t>
            </a:r>
          </a:p>
          <a:p>
            <a:r>
              <a:rPr lang="en-US" smtClean="0">
                <a:latin typeface="Times New Roman" charset="0"/>
                <a:ea typeface="ＭＳ Ｐゴシック" charset="-128"/>
              </a:rPr>
              <a:t>People are attracted to environments that correspond with their interests.</a:t>
            </a:r>
          </a:p>
          <a:p>
            <a:endParaRPr lang="en-US" sz="1100" smtClean="0">
              <a:latin typeface="Times New Roman" charset="0"/>
              <a:ea typeface="ＭＳ Ｐゴシック" charset="-128"/>
            </a:endParaRPr>
          </a:p>
          <a:p>
            <a:r>
              <a:rPr lang="en-US" sz="1100" smtClean="0">
                <a:latin typeface="Times New Roman" charset="0"/>
                <a:ea typeface="ＭＳ Ｐゴシック" charset="-128"/>
              </a:rPr>
              <a:t>The Six Basic Ideas of Holland’s Theory:</a:t>
            </a:r>
          </a:p>
          <a:p>
            <a:r>
              <a:rPr lang="en-US" sz="1100" smtClean="0">
                <a:latin typeface="Times New Roman" charset="0"/>
                <a:ea typeface="ＭＳ Ｐゴシック" charset="-128"/>
              </a:rPr>
              <a:t>1. Most people can be classified as one of six personality types: Realistic (R),</a:t>
            </a:r>
          </a:p>
          <a:p>
            <a:r>
              <a:rPr lang="en-US" sz="1100" smtClean="0">
                <a:latin typeface="Times New Roman" charset="0"/>
                <a:ea typeface="ＭＳ Ｐゴシック" charset="-128"/>
              </a:rPr>
              <a:t>Investigative (I), Artistic (A), Social (S), Enterprising (E), and Conventional (C).</a:t>
            </a:r>
          </a:p>
          <a:p>
            <a:r>
              <a:rPr lang="en-US" sz="1100" smtClean="0">
                <a:latin typeface="Times New Roman" charset="0"/>
                <a:ea typeface="ＭＳ Ｐゴシック" charset="-128"/>
              </a:rPr>
              <a:t>2. People of the same personality working together create an environment that fits their type. For example, Social types create a Social environment;</a:t>
            </a:r>
          </a:p>
          <a:p>
            <a:r>
              <a:rPr lang="en-US" sz="1100" smtClean="0">
                <a:latin typeface="Times New Roman" charset="0"/>
                <a:ea typeface="ＭＳ Ｐゴシック" charset="-128"/>
              </a:rPr>
              <a:t>3. There are six basic types of environments: Realistic (R), Investigative (I), Artistic (A), Social (S), Enterprising (E), and Conventional (C);</a:t>
            </a:r>
          </a:p>
          <a:p>
            <a:r>
              <a:rPr lang="en-US" sz="1100" smtClean="0">
                <a:latin typeface="Times New Roman" charset="0"/>
                <a:ea typeface="ＭＳ Ｐゴシック" charset="-128"/>
              </a:rPr>
              <a:t>4. People search for environments where they can use their skills and abilities and</a:t>
            </a:r>
          </a:p>
          <a:p>
            <a:r>
              <a:rPr lang="en-US" sz="1100" smtClean="0">
                <a:latin typeface="Times New Roman" charset="0"/>
                <a:ea typeface="ＭＳ Ｐゴシック" charset="-128"/>
              </a:rPr>
              <a:t>express their values and attitudes;</a:t>
            </a:r>
          </a:p>
          <a:p>
            <a:r>
              <a:rPr lang="en-US" sz="1100" smtClean="0">
                <a:latin typeface="Times New Roman" charset="0"/>
                <a:ea typeface="ＭＳ Ｐゴシック" charset="-128"/>
              </a:rPr>
              <a:t>5. People who choose to study and work in an environment similar to their personality</a:t>
            </a:r>
          </a:p>
          <a:p>
            <a:r>
              <a:rPr lang="en-US" sz="1100" smtClean="0">
                <a:latin typeface="Times New Roman" charset="0"/>
                <a:ea typeface="ＭＳ Ｐゴシック" charset="-128"/>
              </a:rPr>
              <a:t>type are more likely to be successful and satisfied; and</a:t>
            </a:r>
          </a:p>
          <a:p>
            <a:r>
              <a:rPr lang="en-US" sz="1100" smtClean="0">
                <a:latin typeface="Times New Roman" charset="0"/>
                <a:ea typeface="ＭＳ Ｐゴシック" charset="-128"/>
              </a:rPr>
              <a:t>6. How you act and feel depends to a large extent on your school or work environment.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algn="r"/>
            <a:fld id="{41647E57-56C0-4707-997A-53E8CF333AF8}" type="slidenum">
              <a:rPr lang="en-US" sz="1200"/>
              <a:pPr algn="r"/>
              <a:t>10</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7575" y="4416425"/>
            <a:ext cx="5046663" cy="4492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b="1" smtClean="0">
                <a:latin typeface="Times New Roman" charset="0"/>
                <a:ea typeface="ＭＳ Ｐゴシック" charset="-128"/>
              </a:rPr>
              <a:t>Reality Check Data Sources</a:t>
            </a:r>
            <a:endParaRPr lang="en-US" sz="900" smtClean="0">
              <a:latin typeface="Times New Roman" charset="0"/>
              <a:ea typeface="ＭＳ Ｐゴシック" charset="-128"/>
            </a:endParaRPr>
          </a:p>
          <a:p>
            <a:r>
              <a:rPr lang="en-US" sz="900" b="1" smtClean="0">
                <a:latin typeface="Times New Roman" charset="0"/>
                <a:ea typeface="ＭＳ Ｐゴシック" charset="-128"/>
              </a:rPr>
              <a:t>HOUSING </a:t>
            </a:r>
            <a:endParaRPr lang="en-US" sz="900" smtClean="0">
              <a:latin typeface="Times New Roman" charset="0"/>
              <a:ea typeface="ＭＳ Ｐゴシック" charset="-128"/>
            </a:endParaRPr>
          </a:p>
          <a:p>
            <a:r>
              <a:rPr lang="en-US" sz="900" smtClean="0">
                <a:latin typeface="Times New Roman" charset="0"/>
                <a:ea typeface="ＭＳ Ｐゴシック" charset="-128"/>
              </a:rPr>
              <a:t>Purchase - Zillow.com.</a:t>
            </a:r>
          </a:p>
          <a:p>
            <a:r>
              <a:rPr lang="en-US" sz="900" smtClean="0">
                <a:latin typeface="Times New Roman" charset="0"/>
                <a:ea typeface="ＭＳ Ｐゴシック" charset="-128"/>
              </a:rPr>
              <a:t>Rent - HUD data, specifically, 50th Percentile Rents.</a:t>
            </a:r>
          </a:p>
          <a:p>
            <a:r>
              <a:rPr lang="en-US" sz="900" b="1" smtClean="0">
                <a:latin typeface="Times New Roman" charset="0"/>
                <a:ea typeface="ＭＳ Ｐゴシック" charset="-128"/>
              </a:rPr>
              <a:t>UTILITIES</a:t>
            </a:r>
            <a:endParaRPr lang="en-US" sz="900" smtClean="0">
              <a:latin typeface="Times New Roman" charset="0"/>
              <a:ea typeface="ＭＳ Ｐゴシック" charset="-128"/>
            </a:endParaRPr>
          </a:p>
          <a:p>
            <a:r>
              <a:rPr lang="en-US" sz="900" smtClean="0">
                <a:latin typeface="Times New Roman" charset="0"/>
                <a:ea typeface="ＭＳ Ｐゴシック" charset="-128"/>
              </a:rPr>
              <a:t>For electricity and phone - ACCRA Data for the cities listed - statewide average for those not listed.</a:t>
            </a:r>
          </a:p>
          <a:p>
            <a:r>
              <a:rPr lang="en-US" sz="900" smtClean="0">
                <a:latin typeface="Times New Roman" charset="0"/>
                <a:ea typeface="ＭＳ Ｐゴシック" charset="-128"/>
              </a:rPr>
              <a:t>Other utilities the data is the same for all cities associations or foundations that conduct a national survey. </a:t>
            </a:r>
          </a:p>
          <a:p>
            <a:r>
              <a:rPr lang="en-US" sz="900" smtClean="0">
                <a:latin typeface="Times New Roman" charset="0"/>
                <a:ea typeface="ＭＳ Ｐゴシック" charset="-128"/>
              </a:rPr>
              <a:t>Mobile phone - CTIA, The International Association for the Wireless Telecommunications. </a:t>
            </a:r>
          </a:p>
          <a:p>
            <a:r>
              <a:rPr lang="en-US" sz="900" smtClean="0">
                <a:latin typeface="Times New Roman" charset="0"/>
                <a:ea typeface="ＭＳ Ｐゴシック" charset="-128"/>
              </a:rPr>
              <a:t>Cable TV data - National Cable &amp; Telecommunications Association and their annual survey. </a:t>
            </a:r>
          </a:p>
          <a:p>
            <a:r>
              <a:rPr lang="en-US" sz="900" smtClean="0">
                <a:latin typeface="Times New Roman" charset="0"/>
                <a:ea typeface="ＭＳ Ｐゴシック" charset="-128"/>
              </a:rPr>
              <a:t>Internet/DSL - Pew Internet &amp; American Life Project.</a:t>
            </a:r>
          </a:p>
          <a:p>
            <a:r>
              <a:rPr lang="en-US" sz="900" b="1" smtClean="0">
                <a:latin typeface="Times New Roman" charset="0"/>
                <a:ea typeface="ＭＳ Ｐゴシック" charset="-128"/>
              </a:rPr>
              <a:t>FOOD - </a:t>
            </a:r>
            <a:r>
              <a:rPr lang="en-US" sz="900" smtClean="0">
                <a:latin typeface="Times New Roman" charset="0"/>
                <a:ea typeface="ＭＳ Ｐゴシック" charset="-128"/>
              </a:rPr>
              <a:t>Averages</a:t>
            </a:r>
          </a:p>
          <a:p>
            <a:r>
              <a:rPr lang="en-US" sz="900" b="1" smtClean="0">
                <a:latin typeface="Times New Roman" charset="0"/>
                <a:ea typeface="ＭＳ Ｐゴシック" charset="-128"/>
              </a:rPr>
              <a:t>TRANSPORTATION</a:t>
            </a:r>
            <a:endParaRPr lang="en-US" sz="900" smtClean="0">
              <a:latin typeface="Times New Roman" charset="0"/>
              <a:ea typeface="ＭＳ Ｐゴシック" charset="-128"/>
            </a:endParaRPr>
          </a:p>
          <a:p>
            <a:r>
              <a:rPr lang="en-US" sz="900" smtClean="0">
                <a:latin typeface="Times New Roman" charset="0"/>
                <a:ea typeface="ＭＳ Ｐゴシック" charset="-128"/>
              </a:rPr>
              <a:t>Individual city sites and from Edmunds.com</a:t>
            </a:r>
          </a:p>
          <a:p>
            <a:r>
              <a:rPr lang="en-US" sz="900" smtClean="0">
                <a:latin typeface="Times New Roman" charset="0"/>
                <a:ea typeface="ＭＳ Ｐゴシック" charset="-128"/>
              </a:rPr>
              <a:t>Bus Data - cost of a monthly pass for each city’s major public transportation. </a:t>
            </a:r>
          </a:p>
          <a:p>
            <a:r>
              <a:rPr lang="en-US" sz="900" smtClean="0">
                <a:latin typeface="Times New Roman" charset="0"/>
                <a:ea typeface="ＭＳ Ｐゴシック" charset="-128"/>
              </a:rPr>
              <a:t>Data for each auto type is from Edmunds.com and comes from their 'True Cost To Own". </a:t>
            </a:r>
          </a:p>
          <a:p>
            <a:r>
              <a:rPr lang="en-US" sz="900" b="1" smtClean="0">
                <a:latin typeface="Times New Roman" charset="0"/>
                <a:ea typeface="ＭＳ Ｐゴシック" charset="-128"/>
              </a:rPr>
              <a:t>CLOTHES - </a:t>
            </a:r>
            <a:r>
              <a:rPr lang="en-US" sz="900" smtClean="0">
                <a:latin typeface="Times New Roman" charset="0"/>
                <a:ea typeface="ＭＳ Ｐゴシック" charset="-128"/>
              </a:rPr>
              <a:t>Averages</a:t>
            </a:r>
          </a:p>
          <a:p>
            <a:r>
              <a:rPr lang="en-US" sz="900" b="1" smtClean="0">
                <a:latin typeface="Times New Roman" charset="0"/>
                <a:ea typeface="ＭＳ Ｐゴシック" charset="-128"/>
              </a:rPr>
              <a:t>HEALTH CARE</a:t>
            </a:r>
            <a:endParaRPr lang="en-US" sz="900" smtClean="0">
              <a:latin typeface="Times New Roman" charset="0"/>
              <a:ea typeface="ＭＳ Ｐゴシック" charset="-128"/>
            </a:endParaRPr>
          </a:p>
          <a:p>
            <a:r>
              <a:rPr lang="en-US" sz="900" smtClean="0">
                <a:latin typeface="Times New Roman" charset="0"/>
                <a:ea typeface="ＭＳ Ｐゴシック" charset="-128"/>
              </a:rPr>
              <a:t>Health Care insurance - Kaiser Family Foundation from the Employer Health Benefits 2009 Annual Survey. This data will be the same for all cities.</a:t>
            </a:r>
          </a:p>
          <a:p>
            <a:r>
              <a:rPr lang="en-US" sz="900" smtClean="0">
                <a:latin typeface="Times New Roman" charset="0"/>
                <a:ea typeface="ＭＳ Ｐゴシック" charset="-128"/>
              </a:rPr>
              <a:t>Doctor’s Visit and Dentist Visit - ACCRA and statewide average is provided for cities not listed.</a:t>
            </a:r>
          </a:p>
          <a:p>
            <a:r>
              <a:rPr lang="en-US" sz="900" b="1" smtClean="0">
                <a:latin typeface="Times New Roman" charset="0"/>
                <a:ea typeface="ＭＳ Ｐゴシック" charset="-128"/>
              </a:rPr>
              <a:t>ENTERTAINMENT </a:t>
            </a:r>
            <a:r>
              <a:rPr lang="en-US" sz="900" smtClean="0">
                <a:latin typeface="Times New Roman" charset="0"/>
                <a:ea typeface="ＭＳ Ｐゴシック" charset="-128"/>
              </a:rPr>
              <a:t>- Averages</a:t>
            </a:r>
          </a:p>
          <a:p>
            <a:r>
              <a:rPr lang="en-US" sz="900" b="1" smtClean="0">
                <a:latin typeface="Times New Roman" charset="0"/>
                <a:ea typeface="ＭＳ Ｐゴシック" charset="-128"/>
              </a:rPr>
              <a:t>FAMILY PLAN</a:t>
            </a:r>
            <a:endParaRPr lang="en-US" sz="900" smtClean="0">
              <a:latin typeface="Times New Roman" charset="0"/>
              <a:ea typeface="ＭＳ Ｐゴシック" charset="-128"/>
            </a:endParaRPr>
          </a:p>
          <a:p>
            <a:r>
              <a:rPr lang="en-US" sz="900" smtClean="0">
                <a:latin typeface="Times New Roman" charset="0"/>
                <a:ea typeface="ＭＳ Ｐゴシック" charset="-128"/>
              </a:rPr>
              <a:t>United States Department of Agriculture (USDA) Center for Nutrition Policy and Promotion, </a:t>
            </a:r>
            <a:r>
              <a:rPr lang="en-US" sz="900" i="1" smtClean="0">
                <a:latin typeface="Times New Roman" charset="0"/>
                <a:ea typeface="ＭＳ Ｐゴシック" charset="-128"/>
              </a:rPr>
              <a:t>Expenditures on Children by Families, 2008, </a:t>
            </a:r>
            <a:r>
              <a:rPr lang="en-US" sz="900" smtClean="0">
                <a:latin typeface="Times New Roman" charset="0"/>
                <a:ea typeface="ＭＳ Ｐゴシック" charset="-128"/>
              </a:rPr>
              <a:t>their most recent report</a:t>
            </a:r>
            <a:r>
              <a:rPr lang="en-US" sz="900" i="1" smtClean="0">
                <a:latin typeface="Times New Roman" charset="0"/>
                <a:ea typeface="ＭＳ Ｐゴシック" charset="-128"/>
              </a:rPr>
              <a:t>.</a:t>
            </a:r>
            <a:r>
              <a:rPr lang="en-US" sz="900" smtClean="0">
                <a:latin typeface="Times New Roman" charset="0"/>
                <a:ea typeface="ＭＳ Ｐゴシック" charset="-128"/>
              </a:rPr>
              <a:t> The data will be the same for all cities.</a:t>
            </a:r>
          </a:p>
          <a:p>
            <a:endParaRPr lang="en-US" smtClean="0">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a typeface="ＭＳ Ｐゴシック"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BD1FFC8D-4B4C-4A69-86F9-2BF2614CCB0F}" type="slidenum">
              <a:rPr lang="en-US" sz="1200" smtClean="0"/>
              <a:pPr/>
              <a:t>13</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a typeface="ＭＳ Ｐゴシック"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fld id="{522278D8-61B1-4030-92F9-7F1CDCE1F45E}" type="slidenum">
              <a:rPr lang="en-US" sz="1200" smtClean="0"/>
              <a:pPr/>
              <a:t>14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301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07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628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vert="horz"/>
          <a:lstStyle/>
          <a:p>
            <a:pPr lvl="0"/>
            <a:endParaRPr lang="en-US" noProof="0"/>
          </a:p>
        </p:txBody>
      </p:sp>
    </p:spTree>
    <p:extLst>
      <p:ext uri="{BB962C8B-B14F-4D97-AF65-F5344CB8AC3E}">
        <p14:creationId xmlns:p14="http://schemas.microsoft.com/office/powerpoint/2010/main" val="36536915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7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339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51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620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829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69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794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910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FD6"/>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Franklin Gothic Medium"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Franklin Gothic Medium"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Franklin Gothic Medium"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Franklin Gothic Medium"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4"/>
          <p:cNvSpPr>
            <a:spLocks noChangeArrowheads="1"/>
          </p:cNvSpPr>
          <p:nvPr/>
        </p:nvSpPr>
        <p:spPr bwMode="auto">
          <a:xfrm>
            <a:off x="1943100" y="2603500"/>
            <a:ext cx="1841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sp>
        <p:nvSpPr>
          <p:cNvPr id="1027" name="Rectangle 6"/>
          <p:cNvSpPr>
            <a:spLocks noChangeArrowheads="1"/>
          </p:cNvSpPr>
          <p:nvPr/>
        </p:nvSpPr>
        <p:spPr bwMode="auto">
          <a:xfrm>
            <a:off x="3200400" y="914400"/>
            <a:ext cx="2590800" cy="2362200"/>
          </a:xfrm>
          <a:prstGeom prst="rect">
            <a:avLst/>
          </a:prstGeom>
          <a:solidFill>
            <a:schemeClr val="bg1"/>
          </a:solidFill>
          <a:ln w="12700">
            <a:solidFill>
              <a:schemeClr val="bg1"/>
            </a:solidFill>
            <a:miter lim="800000"/>
            <a:headEnd/>
            <a:tailEnd/>
          </a:ln>
        </p:spPr>
        <p:txBody>
          <a:bodyPr wrap="none" anchor="ctr"/>
          <a:lstStyle/>
          <a:p>
            <a:endParaRPr lang="en-US"/>
          </a:p>
        </p:txBody>
      </p:sp>
      <p:pic>
        <p:nvPicPr>
          <p:cNvPr id="1028" name="Picture 6" descr="calcrn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90600"/>
            <a:ext cx="21764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6"/>
          <p:cNvSpPr txBox="1">
            <a:spLocks noChangeArrowheads="1"/>
          </p:cNvSpPr>
          <p:nvPr/>
        </p:nvSpPr>
        <p:spPr bwMode="auto">
          <a:xfrm>
            <a:off x="2409825" y="3733800"/>
            <a:ext cx="4233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r>
              <a:rPr lang="en-US" sz="4000" b="1" dirty="0">
                <a:solidFill>
                  <a:srgbClr val="0000FF"/>
                </a:solidFill>
                <a:latin typeface="Franklin Gothic Medium" charset="0"/>
                <a:cs typeface="Times New Roman" pitchFamily="18" charset="0"/>
              </a:rPr>
              <a:t>Engaged in School</a:t>
            </a:r>
          </a:p>
          <a:p>
            <a:r>
              <a:rPr lang="en-US" sz="4000" b="1" dirty="0">
                <a:solidFill>
                  <a:srgbClr val="0000FF"/>
                </a:solidFill>
                <a:latin typeface="Franklin Gothic Medium" charset="0"/>
                <a:cs typeface="Times New Roman" pitchFamily="18" charset="0"/>
              </a:rPr>
              <a:t>Career Ready</a:t>
            </a:r>
            <a:endParaRPr lang="en-US" sz="4000" b="1" dirty="0">
              <a:latin typeface="Franklin Gothic Medium"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457200" y="274638"/>
            <a:ext cx="8229600" cy="86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smtClean="0">
                <a:solidFill>
                  <a:srgbClr val="0000FF"/>
                </a:solidFill>
                <a:latin typeface="Franklin Gothic Medium" charset="0"/>
                <a:ea typeface="ＭＳ Ｐゴシック" charset="-128"/>
              </a:rPr>
              <a:t>California Reality Check</a:t>
            </a:r>
            <a:endParaRPr lang="en-US" sz="2400" smtClean="0">
              <a:solidFill>
                <a:srgbClr val="0000FF"/>
              </a:solidFill>
              <a:latin typeface="Franklin Gothic Heavy" pitchFamily="34" charset="0"/>
              <a:ea typeface="ＭＳ Ｐゴシック" charset="-128"/>
            </a:endParaRPr>
          </a:p>
        </p:txBody>
      </p:sp>
      <p:sp>
        <p:nvSpPr>
          <p:cNvPr id="8195" name="Text Box 6"/>
          <p:cNvSpPr txBox="1">
            <a:spLocks noChangeArrowheads="1"/>
          </p:cNvSpPr>
          <p:nvPr/>
        </p:nvSpPr>
        <p:spPr bwMode="auto">
          <a:xfrm>
            <a:off x="381000" y="4038600"/>
            <a:ext cx="7848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300">
                <a:solidFill>
                  <a:schemeClr val="tx1"/>
                </a:solidFill>
                <a:latin typeface="Comic Sans MS" charset="0"/>
                <a:ea typeface="ＭＳ Ｐゴシック" charset="-128"/>
              </a:defRPr>
            </a:lvl1pPr>
            <a:lvl2pPr>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algn="l"/>
            <a:r>
              <a:rPr lang="en-US" sz="2400" b="1" dirty="0">
                <a:latin typeface="Arial" charset="0"/>
                <a:cs typeface="Arial" charset="0"/>
              </a:rPr>
              <a:t>Choose an Education Level </a:t>
            </a:r>
          </a:p>
          <a:p>
            <a:pPr algn="l"/>
            <a:r>
              <a:rPr lang="en-US" sz="2400" b="1" dirty="0">
                <a:latin typeface="Arial" charset="0"/>
                <a:cs typeface="Arial" charset="0"/>
              </a:rPr>
              <a:t>Choose an Occupational category</a:t>
            </a:r>
          </a:p>
          <a:p>
            <a:pPr algn="l"/>
            <a:r>
              <a:rPr lang="en-US" sz="2400" b="1" dirty="0">
                <a:latin typeface="Arial" charset="0"/>
                <a:cs typeface="Arial" charset="0"/>
              </a:rPr>
              <a:t>Explore Occupations</a:t>
            </a:r>
          </a:p>
          <a:p>
            <a:pPr algn="l"/>
            <a:r>
              <a:rPr lang="en-US" sz="2400" b="1" dirty="0" smtClean="0">
                <a:latin typeface="Arial" charset="0"/>
                <a:cs typeface="Arial" charset="0"/>
              </a:rPr>
              <a:t>Family </a:t>
            </a:r>
            <a:r>
              <a:rPr lang="en-US" sz="2400" b="1" dirty="0">
                <a:latin typeface="Arial" charset="0"/>
                <a:cs typeface="Arial" charset="0"/>
              </a:rPr>
              <a:t>Cost </a:t>
            </a:r>
            <a:endParaRPr lang="en-US" sz="2400" b="1" dirty="0" smtClean="0">
              <a:latin typeface="Arial" charset="0"/>
              <a:cs typeface="Arial" charset="0"/>
            </a:endParaRPr>
          </a:p>
          <a:p>
            <a:pPr algn="l"/>
            <a:r>
              <a:rPr lang="en-US" sz="2400" b="1" dirty="0" smtClean="0">
                <a:latin typeface="Arial" charset="0"/>
                <a:cs typeface="Arial" charset="0"/>
              </a:rPr>
              <a:t>Workbook </a:t>
            </a:r>
            <a:r>
              <a:rPr lang="en-US" sz="2400" b="1" dirty="0">
                <a:latin typeface="Arial" charset="0"/>
                <a:cs typeface="Arial" charset="0"/>
              </a:rPr>
              <a:t>available</a:t>
            </a:r>
          </a:p>
          <a:p>
            <a:pPr algn="l"/>
            <a:endParaRPr lang="en-US" sz="2000" b="1" dirty="0">
              <a:latin typeface="Times New Roman" charset="0"/>
            </a:endParaRPr>
          </a:p>
          <a:p>
            <a:pPr>
              <a:lnSpc>
                <a:spcPct val="80000"/>
              </a:lnSpc>
            </a:pPr>
            <a:endParaRPr lang="en-US" sz="2000" b="1" dirty="0">
              <a:latin typeface="Times New Roman" charset="0"/>
            </a:endParaRPr>
          </a:p>
          <a:p>
            <a:pPr lvl="1" algn="l"/>
            <a:endParaRPr lang="en-US" sz="2000" b="1" dirty="0">
              <a:latin typeface="Times New Roman" charset="0"/>
            </a:endParaRPr>
          </a:p>
        </p:txBody>
      </p:sp>
      <p:sp>
        <p:nvSpPr>
          <p:cNvPr id="8196" name="TextBox 9"/>
          <p:cNvSpPr txBox="1">
            <a:spLocks noChangeArrowheads="1"/>
          </p:cNvSpPr>
          <p:nvPr/>
        </p:nvSpPr>
        <p:spPr bwMode="auto">
          <a:xfrm>
            <a:off x="101600" y="1066800"/>
            <a:ext cx="854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r>
              <a:rPr lang="en-US" sz="2400" b="1">
                <a:latin typeface="Arial" charset="0"/>
                <a:cs typeface="Arial" charset="0"/>
              </a:rPr>
              <a:t>Build a Budget in one of 22 California Cities by selecting:</a:t>
            </a:r>
          </a:p>
        </p:txBody>
      </p:sp>
      <p:sp>
        <p:nvSpPr>
          <p:cNvPr id="8197" name="TextBox 10"/>
          <p:cNvSpPr txBox="1">
            <a:spLocks noChangeArrowheads="1"/>
          </p:cNvSpPr>
          <p:nvPr/>
        </p:nvSpPr>
        <p:spPr bwMode="auto">
          <a:xfrm>
            <a:off x="457200" y="16764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Comic Sans MS" charset="0"/>
                <a:ea typeface="ＭＳ Ｐゴシック" charset="-128"/>
              </a:defRPr>
            </a:lvl1pPr>
            <a:lvl2pPr>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lvl="1" algn="l">
              <a:lnSpc>
                <a:spcPct val="80000"/>
              </a:lnSpc>
            </a:pPr>
            <a:r>
              <a:rPr lang="en-US" sz="2800">
                <a:latin typeface="Arial" charset="0"/>
                <a:cs typeface="Arial" charset="0"/>
              </a:rPr>
              <a:t>Housing</a:t>
            </a:r>
          </a:p>
          <a:p>
            <a:pPr lvl="1" algn="l">
              <a:lnSpc>
                <a:spcPct val="80000"/>
              </a:lnSpc>
            </a:pPr>
            <a:r>
              <a:rPr lang="en-US" sz="2800">
                <a:latin typeface="Arial" charset="0"/>
                <a:cs typeface="Arial" charset="0"/>
              </a:rPr>
              <a:t>Utilities</a:t>
            </a:r>
          </a:p>
          <a:p>
            <a:pPr lvl="1" algn="l">
              <a:lnSpc>
                <a:spcPct val="80000"/>
              </a:lnSpc>
            </a:pPr>
            <a:r>
              <a:rPr lang="en-US" sz="2800">
                <a:latin typeface="Arial" charset="0"/>
                <a:cs typeface="Arial" charset="0"/>
              </a:rPr>
              <a:t>Food</a:t>
            </a:r>
          </a:p>
          <a:p>
            <a:pPr lvl="1" algn="l">
              <a:lnSpc>
                <a:spcPct val="80000"/>
              </a:lnSpc>
            </a:pPr>
            <a:r>
              <a:rPr lang="en-US" sz="2800">
                <a:latin typeface="Arial" charset="0"/>
                <a:cs typeface="Arial" charset="0"/>
              </a:rPr>
              <a:t>Transportation</a:t>
            </a:r>
          </a:p>
          <a:p>
            <a:pPr lvl="1" algn="l">
              <a:lnSpc>
                <a:spcPct val="80000"/>
              </a:lnSpc>
            </a:pPr>
            <a:r>
              <a:rPr lang="en-US" sz="2800">
                <a:latin typeface="Arial" charset="0"/>
                <a:cs typeface="Arial" charset="0"/>
              </a:rPr>
              <a:t>Clothing</a:t>
            </a:r>
          </a:p>
          <a:p>
            <a:pPr lvl="1" algn="l">
              <a:lnSpc>
                <a:spcPct val="80000"/>
              </a:lnSpc>
            </a:pPr>
            <a:r>
              <a:rPr lang="en-US" sz="2800">
                <a:latin typeface="Arial" charset="0"/>
                <a:cs typeface="Arial" charset="0"/>
              </a:rPr>
              <a:t>Health Care</a:t>
            </a:r>
          </a:p>
          <a:p>
            <a:endParaRPr lang="en-US"/>
          </a:p>
        </p:txBody>
      </p:sp>
      <p:sp>
        <p:nvSpPr>
          <p:cNvPr id="8198" name="TextBox 11"/>
          <p:cNvSpPr txBox="1">
            <a:spLocks noChangeArrowheads="1"/>
          </p:cNvSpPr>
          <p:nvPr/>
        </p:nvSpPr>
        <p:spPr bwMode="auto">
          <a:xfrm>
            <a:off x="4267200" y="1676400"/>
            <a:ext cx="4267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Comic Sans MS" charset="0"/>
                <a:ea typeface="ＭＳ Ｐゴシック" charset="-128"/>
              </a:defRPr>
            </a:lvl1pPr>
            <a:lvl2pPr>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lvl="1" algn="l">
              <a:lnSpc>
                <a:spcPct val="80000"/>
              </a:lnSpc>
            </a:pPr>
            <a:r>
              <a:rPr lang="en-US" sz="2800">
                <a:latin typeface="Arial" charset="0"/>
                <a:cs typeface="Arial" charset="0"/>
              </a:rPr>
              <a:t>Personal</a:t>
            </a:r>
          </a:p>
          <a:p>
            <a:pPr lvl="1" algn="l">
              <a:lnSpc>
                <a:spcPct val="80000"/>
              </a:lnSpc>
            </a:pPr>
            <a:r>
              <a:rPr lang="en-US" sz="2800">
                <a:latin typeface="Arial" charset="0"/>
                <a:cs typeface="Arial" charset="0"/>
              </a:rPr>
              <a:t>Entertainment</a:t>
            </a:r>
          </a:p>
          <a:p>
            <a:pPr lvl="1" algn="l">
              <a:lnSpc>
                <a:spcPct val="80000"/>
              </a:lnSpc>
            </a:pPr>
            <a:r>
              <a:rPr lang="en-US" sz="2800">
                <a:latin typeface="Arial" charset="0"/>
                <a:cs typeface="Arial" charset="0"/>
              </a:rPr>
              <a:t>Misc</a:t>
            </a:r>
          </a:p>
          <a:p>
            <a:pPr lvl="1" algn="l">
              <a:lnSpc>
                <a:spcPct val="80000"/>
              </a:lnSpc>
            </a:pPr>
            <a:r>
              <a:rPr lang="en-US" sz="2800">
                <a:latin typeface="Arial" charset="0"/>
                <a:cs typeface="Arial" charset="0"/>
              </a:rPr>
              <a:t>Savings</a:t>
            </a:r>
          </a:p>
          <a:p>
            <a:pPr lvl="1" algn="l">
              <a:lnSpc>
                <a:spcPct val="80000"/>
              </a:lnSpc>
            </a:pPr>
            <a:r>
              <a:rPr lang="en-US" sz="2800">
                <a:latin typeface="Arial" charset="0"/>
                <a:cs typeface="Arial" charset="0"/>
              </a:rPr>
              <a:t>Student Loan Debt</a:t>
            </a:r>
          </a:p>
          <a:p>
            <a:pPr lvl="1" algn="l">
              <a:lnSpc>
                <a:spcPct val="80000"/>
              </a:lnSpc>
            </a:pPr>
            <a:r>
              <a:rPr lang="en-US" sz="2800">
                <a:latin typeface="Arial" charset="0"/>
                <a:cs typeface="Arial" charset="0"/>
              </a:rPr>
              <a:t>Taxes</a:t>
            </a:r>
          </a:p>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2043113" y="6172200"/>
            <a:ext cx="5057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r>
              <a:rPr lang="en-US" sz="3600">
                <a:solidFill>
                  <a:srgbClr val="0000FF"/>
                </a:solidFill>
                <a:latin typeface="Franklin Gothic Medium" charset="0"/>
              </a:rPr>
              <a:t>www.calcareercenter.org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bwMode="auto">
          <a:xfrm>
            <a:off x="457200" y="2746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smtClean="0">
                <a:solidFill>
                  <a:srgbClr val="0000FF"/>
                </a:solidFill>
                <a:latin typeface="Franklin Gothic Medium" charset="0"/>
                <a:ea typeface="ＭＳ Ｐゴシック" charset="-128"/>
              </a:rPr>
              <a:t>California Career Center</a:t>
            </a:r>
            <a:endParaRPr lang="en-US" sz="4000" b="1" smtClean="0">
              <a:solidFill>
                <a:srgbClr val="1E19B4"/>
              </a:solidFill>
              <a:ea typeface="ＭＳ Ｐゴシック" charset="-128"/>
            </a:endParaRPr>
          </a:p>
        </p:txBody>
      </p:sp>
      <p:sp>
        <p:nvSpPr>
          <p:cNvPr id="10243" name="Rectangle 5"/>
          <p:cNvSpPr>
            <a:spLocks noGrp="1" noChangeArrowheads="1"/>
          </p:cNvSpPr>
          <p:nvPr>
            <p:ph type="body" sz="half" idx="1"/>
          </p:nvPr>
        </p:nvSpPr>
        <p:spPr bwMode="auto">
          <a:xfrm>
            <a:off x="457200" y="1219200"/>
            <a:ext cx="403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b="1" smtClean="0">
                <a:ea typeface="ＭＳ Ｐゴシック" charset="-128"/>
              </a:rPr>
              <a:t>Student Centered</a:t>
            </a:r>
          </a:p>
          <a:p>
            <a:pPr marL="0" indent="0"/>
            <a:r>
              <a:rPr lang="en-US" smtClean="0">
                <a:ea typeface="ＭＳ Ｐゴシック" charset="-128"/>
              </a:rPr>
              <a:t>Quick Start</a:t>
            </a:r>
          </a:p>
          <a:p>
            <a:pPr marL="0" indent="0"/>
            <a:r>
              <a:rPr lang="en-US" smtClean="0">
                <a:ea typeface="ＭＳ Ｐゴシック" charset="-128"/>
              </a:rPr>
              <a:t>My Stuff</a:t>
            </a:r>
          </a:p>
          <a:p>
            <a:pPr marL="0" indent="0"/>
            <a:r>
              <a:rPr lang="en-US" smtClean="0">
                <a:ea typeface="ＭＳ Ｐゴシック" charset="-128"/>
              </a:rPr>
              <a:t>Middle &amp; High School</a:t>
            </a:r>
          </a:p>
          <a:p>
            <a:pPr marL="0" indent="0" eaLnBrk="1" hangingPunct="1"/>
            <a:r>
              <a:rPr lang="en-US" smtClean="0">
                <a:ea typeface="ＭＳ Ｐゴシック" charset="-128"/>
              </a:rPr>
              <a:t>Career Options</a:t>
            </a:r>
          </a:p>
          <a:p>
            <a:pPr marL="0" indent="0" eaLnBrk="1" hangingPunct="1"/>
            <a:r>
              <a:rPr lang="en-US" smtClean="0">
                <a:ea typeface="ＭＳ Ｐゴシック" charset="-128"/>
              </a:rPr>
              <a:t>Education &amp; Training</a:t>
            </a:r>
          </a:p>
          <a:p>
            <a:pPr marL="0" indent="0" eaLnBrk="1" hangingPunct="1"/>
            <a:r>
              <a:rPr lang="en-US" smtClean="0">
                <a:ea typeface="ＭＳ Ｐゴシック" charset="-128"/>
              </a:rPr>
              <a:t>Getting A Job</a:t>
            </a:r>
          </a:p>
          <a:p>
            <a:pPr marL="0" indent="0" eaLnBrk="1" hangingPunct="1"/>
            <a:r>
              <a:rPr lang="en-US" smtClean="0">
                <a:ea typeface="ＭＳ Ｐゴシック" charset="-128"/>
              </a:rPr>
              <a:t>Challenges</a:t>
            </a:r>
          </a:p>
          <a:p>
            <a:pPr marL="0" indent="0" eaLnBrk="1" hangingPunct="1"/>
            <a:r>
              <a:rPr lang="en-US" smtClean="0">
                <a:ea typeface="ＭＳ Ｐゴシック" charset="-128"/>
              </a:rPr>
              <a:t>Money Management</a:t>
            </a:r>
          </a:p>
          <a:p>
            <a:pPr marL="0" indent="0" eaLnBrk="1" hangingPunct="1"/>
            <a:r>
              <a:rPr lang="en-US" smtClean="0">
                <a:ea typeface="ＭＳ Ｐゴシック" charset="-128"/>
              </a:rPr>
              <a:t>Videos</a:t>
            </a:r>
          </a:p>
          <a:p>
            <a:pPr lvl="1"/>
            <a:endParaRPr lang="en-US" smtClean="0">
              <a:ea typeface="ＭＳ Ｐゴシック" charset="-128"/>
            </a:endParaRPr>
          </a:p>
        </p:txBody>
      </p:sp>
      <p:sp>
        <p:nvSpPr>
          <p:cNvPr id="13316" name="Rectangle 6"/>
          <p:cNvSpPr>
            <a:spLocks noGrp="1" noChangeArrowheads="1"/>
          </p:cNvSpPr>
          <p:nvPr>
            <p:ph type="body" sz="half" idx="2"/>
          </p:nvPr>
        </p:nvSpPr>
        <p:spPr bwMode="auto">
          <a:xfrm>
            <a:off x="4267200" y="1219200"/>
            <a:ext cx="46482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b="1" dirty="0" smtClean="0">
                <a:ea typeface="ＭＳ Ｐゴシック" charset="-128"/>
              </a:rPr>
              <a:t>Also</a:t>
            </a:r>
          </a:p>
          <a:p>
            <a:pPr marL="0" indent="0" eaLnBrk="1" hangingPunct="1">
              <a:defRPr/>
            </a:pPr>
            <a:r>
              <a:rPr lang="en-US" dirty="0" smtClean="0">
                <a:ea typeface="ＭＳ Ｐゴシック" charset="-128"/>
              </a:rPr>
              <a:t>Crisis Lines</a:t>
            </a:r>
          </a:p>
          <a:p>
            <a:pPr marL="0" indent="0" eaLnBrk="1" hangingPunct="1">
              <a:defRPr/>
            </a:pPr>
            <a:r>
              <a:rPr lang="en-US" dirty="0" err="1" smtClean="0">
                <a:ea typeface="ＭＳ Ｐゴシック" charset="-128"/>
              </a:rPr>
              <a:t>CalCC</a:t>
            </a:r>
            <a:r>
              <a:rPr lang="en-US" dirty="0" smtClean="0">
                <a:ea typeface="ＭＳ Ｐゴシック" charset="-128"/>
              </a:rPr>
              <a:t> Roadmap</a:t>
            </a:r>
          </a:p>
          <a:p>
            <a:pPr marL="0" indent="0" eaLnBrk="1" hangingPunct="1">
              <a:defRPr/>
            </a:pPr>
            <a:r>
              <a:rPr lang="en-US" dirty="0" smtClean="0">
                <a:ea typeface="ＭＳ Ｐゴシック" charset="-128"/>
              </a:rPr>
              <a:t>Adult Job/Career Seeker</a:t>
            </a:r>
          </a:p>
          <a:p>
            <a:pPr marL="0" indent="0" eaLnBrk="1" hangingPunct="1">
              <a:defRPr/>
            </a:pPr>
            <a:r>
              <a:rPr lang="en-US" dirty="0" smtClean="0">
                <a:ea typeface="ＭＳ Ｐゴシック" charset="-128"/>
              </a:rPr>
              <a:t>Educator Resources</a:t>
            </a:r>
          </a:p>
          <a:p>
            <a:pPr marL="0" indent="0" eaLnBrk="1" hangingPunct="1">
              <a:defRPr/>
            </a:pPr>
            <a:r>
              <a:rPr lang="en-US" dirty="0" smtClean="0">
                <a:ea typeface="ＭＳ Ｐゴシック" charset="-128"/>
              </a:rPr>
              <a:t>Parent/Guardian Resources</a:t>
            </a:r>
          </a:p>
          <a:p>
            <a:pPr marL="0" indent="0" eaLnBrk="1" hangingPunct="1">
              <a:defRPr/>
            </a:pPr>
            <a:endParaRPr lang="en-US" sz="1200" dirty="0" smtClean="0">
              <a:ea typeface="ＭＳ Ｐゴシック" charset="-128"/>
            </a:endParaRPr>
          </a:p>
          <a:p>
            <a:pPr marL="0" indent="0" eaLnBrk="1" hangingPunct="1">
              <a:buFontTx/>
              <a:buNone/>
              <a:defRPr/>
            </a:pPr>
            <a:r>
              <a:rPr lang="en-US" sz="2400" b="1" dirty="0" smtClean="0">
                <a:ea typeface="ＭＳ Ｐゴシック" charset="-128"/>
              </a:rPr>
              <a:t>Adding in 2013</a:t>
            </a:r>
          </a:p>
          <a:p>
            <a:pPr eaLnBrk="1" hangingPunct="1">
              <a:defRPr/>
            </a:pPr>
            <a:r>
              <a:rPr lang="en-US" sz="2400" dirty="0" smtClean="0">
                <a:ea typeface="ＭＳ Ｐゴシック" charset="-128"/>
              </a:rPr>
              <a:t>Mobile application</a:t>
            </a:r>
          </a:p>
          <a:p>
            <a:pPr eaLnBrk="1" hangingPunct="1">
              <a:defRPr/>
            </a:pPr>
            <a:r>
              <a:rPr lang="en-US" sz="2400" dirty="0" smtClean="0">
                <a:ea typeface="ＭＳ Ｐゴシック" charset="-128"/>
              </a:rPr>
              <a:t>Lesson Plans</a:t>
            </a:r>
          </a:p>
          <a:p>
            <a:pPr eaLnBrk="1" hangingPunct="1">
              <a:defRPr/>
            </a:pPr>
            <a:r>
              <a:rPr lang="en-US" sz="2400" dirty="0" smtClean="0">
                <a:ea typeface="ＭＳ Ｐゴシック" charset="-128"/>
              </a:rPr>
              <a:t>Lesson Plan Wizard</a:t>
            </a:r>
          </a:p>
          <a:p>
            <a:pPr marL="0" indent="0">
              <a:defRPr/>
            </a:pPr>
            <a:endParaRPr lang="en-US" sz="2400" dirty="0" smtClean="0">
              <a:ea typeface="ＭＳ Ｐゴシック"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smtClean="0">
                <a:solidFill>
                  <a:srgbClr val="0000FF"/>
                </a:solidFill>
                <a:latin typeface="Franklin Gothic Medium" charset="0"/>
                <a:ea typeface="ＭＳ Ｐゴシック" charset="-128"/>
              </a:rPr>
              <a:t>California Career Planning Guide</a:t>
            </a:r>
            <a:r>
              <a:rPr lang="en-US" sz="3600" smtClean="0">
                <a:solidFill>
                  <a:srgbClr val="0000FF"/>
                </a:solidFill>
                <a:latin typeface="Franklin Gothic Medium" charset="0"/>
                <a:ea typeface="ＭＳ Ｐゴシック" charset="-128"/>
              </a:rPr>
              <a:t/>
            </a:r>
            <a:br>
              <a:rPr lang="en-US" sz="3600" smtClean="0">
                <a:solidFill>
                  <a:srgbClr val="0000FF"/>
                </a:solidFill>
                <a:latin typeface="Franklin Gothic Medium" charset="0"/>
                <a:ea typeface="ＭＳ Ｐゴシック" charset="-128"/>
              </a:rPr>
            </a:br>
            <a:r>
              <a:rPr lang="en-US" sz="3400" smtClean="0">
                <a:solidFill>
                  <a:srgbClr val="0000FF"/>
                </a:solidFill>
                <a:latin typeface="Franklin Gothic Medium" charset="0"/>
                <a:ea typeface="ＭＳ Ｐゴシック" charset="-128"/>
              </a:rPr>
              <a:t>Contents Summary</a:t>
            </a:r>
          </a:p>
        </p:txBody>
      </p:sp>
      <p:sp>
        <p:nvSpPr>
          <p:cNvPr id="12291" name="Rectangle 3"/>
          <p:cNvSpPr>
            <a:spLocks noGrp="1" noChangeArrowheads="1"/>
          </p:cNvSpPr>
          <p:nvPr>
            <p:ph type="body" idx="1"/>
          </p:nvPr>
        </p:nvSpPr>
        <p:spPr bwMode="auto">
          <a:xfrm>
            <a:off x="457200" y="1752600"/>
            <a:ext cx="82296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ea typeface="ＭＳ Ｐゴシック" charset="-128"/>
              </a:rPr>
              <a:t>Introduction to the Career Planning Process </a:t>
            </a:r>
          </a:p>
          <a:p>
            <a:r>
              <a:rPr lang="en-US" sz="2800" smtClean="0">
                <a:ea typeface="ＭＳ Ｐゴシック" charset="-128"/>
              </a:rPr>
              <a:t>Learn About Yourself </a:t>
            </a:r>
          </a:p>
          <a:p>
            <a:r>
              <a:rPr lang="en-US" sz="2800" smtClean="0">
                <a:ea typeface="ＭＳ Ｐゴシック" charset="-128"/>
              </a:rPr>
              <a:t>Investigate the World of Work </a:t>
            </a:r>
          </a:p>
          <a:p>
            <a:r>
              <a:rPr lang="en-US" sz="2800" smtClean="0">
                <a:ea typeface="ＭＳ Ｐゴシック" charset="-128"/>
              </a:rPr>
              <a:t>Use What You Have Learned </a:t>
            </a:r>
          </a:p>
          <a:p>
            <a:r>
              <a:rPr lang="en-US" sz="2800" smtClean="0">
                <a:ea typeface="ＭＳ Ｐゴシック" charset="-128"/>
              </a:rPr>
              <a:t>Test the Waters </a:t>
            </a:r>
          </a:p>
          <a:p>
            <a:r>
              <a:rPr lang="en-US" sz="2800" smtClean="0">
                <a:ea typeface="ＭＳ Ｐゴシック" charset="-128"/>
              </a:rPr>
              <a:t>Wrap It Up – Create a Career Action Plan</a:t>
            </a:r>
          </a:p>
        </p:txBody>
      </p:sp>
      <p:sp>
        <p:nvSpPr>
          <p:cNvPr id="12292" name="TextBox 3"/>
          <p:cNvSpPr txBox="1">
            <a:spLocks noChangeArrowheads="1"/>
          </p:cNvSpPr>
          <p:nvPr/>
        </p:nvSpPr>
        <p:spPr bwMode="auto">
          <a:xfrm>
            <a:off x="276225" y="5029200"/>
            <a:ext cx="8715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algn="l"/>
            <a:r>
              <a:rPr lang="en-US" sz="2200">
                <a:latin typeface="Times New Roman" charset="0"/>
              </a:rPr>
              <a:t>Additional resource links and online How-To Video, plus English, Spanish &amp; text PDFs. We plan to have writable PDF worksheets available soon.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smtClean="0">
                <a:solidFill>
                  <a:srgbClr val="0000FF"/>
                </a:solidFill>
                <a:latin typeface="Franklin Gothic Medium" charset="0"/>
                <a:ea typeface="ＭＳ Ｐゴシック" charset="-128"/>
              </a:rPr>
              <a:t>The Real Game California 2.1</a:t>
            </a:r>
            <a:endParaRPr lang="en-US" sz="3600" b="1" baseline="60000" smtClean="0">
              <a:solidFill>
                <a:srgbClr val="0000FF"/>
              </a:solidFill>
              <a:latin typeface="Franklin Gothic Medium" charset="0"/>
              <a:ea typeface="ＭＳ Ｐゴシック" charset="-128"/>
            </a:endParaRPr>
          </a:p>
        </p:txBody>
      </p:sp>
      <p:sp>
        <p:nvSpPr>
          <p:cNvPr id="14339" name="Rectangle 3"/>
          <p:cNvSpPr>
            <a:spLocks noGrp="1" noChangeArrowheads="1"/>
          </p:cNvSpPr>
          <p:nvPr>
            <p:ph type="body" idx="1"/>
          </p:nvPr>
        </p:nvSpPr>
        <p:spPr bwMode="auto">
          <a:xfrm>
            <a:off x="457200" y="990600"/>
            <a:ext cx="82296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buFontTx/>
              <a:buNone/>
            </a:pPr>
            <a:r>
              <a:rPr lang="en-US" sz="2800" b="1" smtClean="0">
                <a:ea typeface="ＭＳ Ｐゴシック" charset="-128"/>
              </a:rPr>
              <a:t>Four Units - Twenty-two Sessions</a:t>
            </a:r>
            <a:endParaRPr lang="en-US" sz="2800" smtClean="0">
              <a:ea typeface="ＭＳ Ｐゴシック" charset="-128"/>
            </a:endParaRPr>
          </a:p>
          <a:p>
            <a:pPr marL="990600" lvl="1" indent="-533400">
              <a:buFontTx/>
              <a:buAutoNum type="arabicPeriod"/>
            </a:pPr>
            <a:r>
              <a:rPr lang="en-US" sz="2400" b="1" smtClean="0">
                <a:ea typeface="ＭＳ Ｐゴシック" charset="-128"/>
              </a:rPr>
              <a:t>Making a Living</a:t>
            </a:r>
            <a:r>
              <a:rPr lang="en-US" sz="2400" smtClean="0">
                <a:ea typeface="ＭＳ Ｐゴシック" charset="-128"/>
              </a:rPr>
              <a:t> – Spin Game, Wish Lists, Role Profiles</a:t>
            </a:r>
          </a:p>
          <a:p>
            <a:pPr marL="990600" lvl="1" indent="-533400">
              <a:buFontTx/>
              <a:buAutoNum type="arabicPeriod"/>
            </a:pPr>
            <a:r>
              <a:rPr lang="en-US" sz="2400" b="1" smtClean="0">
                <a:ea typeface="ＭＳ Ｐゴシック" charset="-128"/>
              </a:rPr>
              <a:t>Quality of Life</a:t>
            </a:r>
            <a:r>
              <a:rPr lang="en-US" sz="2400" smtClean="0">
                <a:ea typeface="ＭＳ Ｐゴシック" charset="-128"/>
              </a:rPr>
              <a:t> – Time Budgeting, Financial Budgeting, Financial Literacy		</a:t>
            </a:r>
          </a:p>
          <a:p>
            <a:pPr marL="990600" lvl="1" indent="-533400">
              <a:buFontTx/>
              <a:buAutoNum type="arabicPeriod"/>
            </a:pPr>
            <a:r>
              <a:rPr lang="en-US" sz="2400" b="1" smtClean="0">
                <a:ea typeface="ＭＳ Ｐゴシック" charset="-128"/>
              </a:rPr>
              <a:t>Changes &amp; Choices</a:t>
            </a:r>
            <a:r>
              <a:rPr lang="en-US" sz="2400" smtClean="0">
                <a:ea typeface="ＭＳ Ｐゴシック" charset="-128"/>
              </a:rPr>
              <a:t> – Gender Equity, Job Loss, Disasters, Self-Employment	</a:t>
            </a:r>
          </a:p>
          <a:p>
            <a:pPr marL="990600" lvl="1" indent="-533400">
              <a:buFontTx/>
              <a:buAutoNum type="arabicPeriod"/>
            </a:pPr>
            <a:r>
              <a:rPr lang="en-US" sz="2400" b="1" smtClean="0">
                <a:ea typeface="ＭＳ Ｐゴシック" charset="-128"/>
              </a:rPr>
              <a:t>The Personal Journey</a:t>
            </a:r>
            <a:r>
              <a:rPr lang="en-US" sz="2400" smtClean="0">
                <a:ea typeface="ＭＳ Ｐゴシック" charset="-128"/>
              </a:rPr>
              <a:t> – Self Understanding, Occupational Options, Life Planning	</a:t>
            </a:r>
            <a:br>
              <a:rPr lang="en-US" sz="2400" smtClean="0">
                <a:ea typeface="ＭＳ Ｐゴシック" charset="-128"/>
              </a:rPr>
            </a:br>
            <a:endParaRPr lang="en-US" sz="2400" smtClean="0">
              <a:ea typeface="ＭＳ Ｐゴシック" charset="-128"/>
            </a:endParaRPr>
          </a:p>
        </p:txBody>
      </p:sp>
      <p:sp>
        <p:nvSpPr>
          <p:cNvPr id="14340" name="Text Box 4"/>
          <p:cNvSpPr txBox="1">
            <a:spLocks noChangeArrowheads="1"/>
          </p:cNvSpPr>
          <p:nvPr/>
        </p:nvSpPr>
        <p:spPr bwMode="auto">
          <a:xfrm>
            <a:off x="3733800" y="4799013"/>
            <a:ext cx="50292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algn="r"/>
            <a:r>
              <a:rPr lang="en-US" b="1">
                <a:latin typeface="Times New Roman" charset="0"/>
              </a:rPr>
              <a:t>96 California Role Profiles</a:t>
            </a:r>
          </a:p>
          <a:p>
            <a:pPr algn="r"/>
            <a:r>
              <a:rPr lang="en-US" b="1">
                <a:latin typeface="Times New Roman" charset="0"/>
              </a:rPr>
              <a:t>Facilitator’s Guide www.RealGameCalifornia.org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auto">
          <a:xfrm>
            <a:off x="609600" y="1261894"/>
            <a:ext cx="8001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r>
              <a:rPr lang="en-US" sz="3600" b="1" dirty="0">
                <a:solidFill>
                  <a:srgbClr val="0000FF"/>
                </a:solidFill>
                <a:latin typeface="Franklin Gothic Medium" charset="0"/>
              </a:rPr>
              <a:t>California Career Resource Network  </a:t>
            </a:r>
            <a:br>
              <a:rPr lang="en-US" sz="3600" b="1" dirty="0">
                <a:solidFill>
                  <a:srgbClr val="0000FF"/>
                </a:solidFill>
                <a:latin typeface="Franklin Gothic Medium" charset="0"/>
              </a:rPr>
            </a:br>
            <a:r>
              <a:rPr lang="en-US" sz="3600" b="1" dirty="0">
                <a:solidFill>
                  <a:srgbClr val="0000FF"/>
                </a:solidFill>
                <a:latin typeface="Franklin Gothic Medium" charset="0"/>
              </a:rPr>
              <a:t>Contact Information</a:t>
            </a:r>
            <a:endParaRPr lang="en-US" sz="3600" dirty="0">
              <a:solidFill>
                <a:srgbClr val="0000FF"/>
              </a:solidFill>
              <a:latin typeface="Franklin Gothic Medium" charset="0"/>
            </a:endParaRPr>
          </a:p>
          <a:p>
            <a:endParaRPr lang="en-US" sz="3400" dirty="0">
              <a:latin typeface="Franklin Gothic Medium" charset="0"/>
            </a:endParaRPr>
          </a:p>
          <a:p>
            <a:r>
              <a:rPr lang="en-US" sz="2800" dirty="0">
                <a:latin typeface="Times New Roman" pitchFamily="18" charset="0"/>
              </a:rPr>
              <a:t>John Merris-Coots</a:t>
            </a:r>
          </a:p>
          <a:p>
            <a:r>
              <a:rPr lang="en-US" sz="2800" dirty="0" smtClean="0">
                <a:latin typeface="Times New Roman" pitchFamily="18" charset="0"/>
              </a:rPr>
              <a:t>916-324-8151</a:t>
            </a:r>
            <a:r>
              <a:rPr lang="en-US" sz="2800" dirty="0">
                <a:latin typeface="Times New Roman" pitchFamily="18" charset="0"/>
              </a:rPr>
              <a:t/>
            </a:r>
            <a:br>
              <a:rPr lang="en-US" sz="2800" dirty="0">
                <a:latin typeface="Times New Roman" pitchFamily="18" charset="0"/>
              </a:rPr>
            </a:br>
            <a:r>
              <a:rPr lang="en-US" sz="3000" dirty="0" smtClean="0">
                <a:latin typeface="Times New Roman" pitchFamily="18" charset="0"/>
              </a:rPr>
              <a:t>jmerris@cde.ca.gov</a:t>
            </a:r>
            <a:endParaRPr lang="en-US" sz="3000" dirty="0">
              <a:latin typeface="Times New Roman" pitchFamily="18" charset="0"/>
            </a:endParaRPr>
          </a:p>
          <a:p>
            <a:endParaRPr lang="en-US" sz="2800" dirty="0">
              <a:latin typeface="Times New Roman" pitchFamily="18" charset="0"/>
            </a:endParaRPr>
          </a:p>
          <a:p>
            <a:endParaRPr lang="en-US" sz="28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609600"/>
            <a:ext cx="82296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smtClean="0">
                <a:solidFill>
                  <a:srgbClr val="0000FF"/>
                </a:solidFill>
                <a:ea typeface="ＭＳ Ｐゴシック" charset="-128"/>
                <a:cs typeface="Times New Roman" pitchFamily="18" charset="0"/>
              </a:rPr>
              <a:t>Student Centered Career Readiness</a:t>
            </a:r>
          </a:p>
        </p:txBody>
      </p:sp>
      <p:sp>
        <p:nvSpPr>
          <p:cNvPr id="3075" name="Content Placeholder 2"/>
          <p:cNvSpPr>
            <a:spLocks noGrp="1"/>
          </p:cNvSpPr>
          <p:nvPr>
            <p:ph idx="1"/>
          </p:nvPr>
        </p:nvSpPr>
        <p:spPr bwMode="auto">
          <a:xfrm>
            <a:off x="762000" y="3810000"/>
            <a:ext cx="77724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sz="2800" dirty="0" smtClean="0">
                <a:latin typeface="Arial" charset="0"/>
                <a:ea typeface="ＭＳ Ｐゴシック" charset="-128"/>
                <a:cs typeface="Arial" charset="0"/>
              </a:rPr>
              <a:t>Plan development requires an understanding of:</a:t>
            </a:r>
          </a:p>
          <a:p>
            <a:r>
              <a:rPr lang="en-US" sz="2800" dirty="0" smtClean="0">
                <a:latin typeface="Arial" charset="0"/>
                <a:ea typeface="ＭＳ Ｐゴシック" charset="-128"/>
                <a:cs typeface="Arial" charset="0"/>
              </a:rPr>
              <a:t>Who Am I?</a:t>
            </a:r>
          </a:p>
          <a:p>
            <a:r>
              <a:rPr lang="en-US" sz="2800" dirty="0" smtClean="0">
                <a:latin typeface="Arial" charset="0"/>
                <a:ea typeface="ＭＳ Ｐゴシック" charset="-128"/>
                <a:cs typeface="Arial" charset="0"/>
              </a:rPr>
              <a:t>Where Am I Going?</a:t>
            </a:r>
          </a:p>
          <a:p>
            <a:r>
              <a:rPr lang="en-US" sz="2800" dirty="0" smtClean="0">
                <a:latin typeface="Arial" charset="0"/>
                <a:ea typeface="ＭＳ Ｐゴシック" charset="-128"/>
                <a:cs typeface="Arial" charset="0"/>
              </a:rPr>
              <a:t>How Do I Get There?</a:t>
            </a:r>
          </a:p>
        </p:txBody>
      </p:sp>
      <p:sp>
        <p:nvSpPr>
          <p:cNvPr id="3076" name="TextBox 3"/>
          <p:cNvSpPr txBox="1">
            <a:spLocks noChangeArrowheads="1"/>
          </p:cNvSpPr>
          <p:nvPr/>
        </p:nvSpPr>
        <p:spPr bwMode="auto">
          <a:xfrm>
            <a:off x="685800" y="1447800"/>
            <a:ext cx="7772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pPr algn="l"/>
            <a:r>
              <a:rPr lang="en-US" sz="2800" dirty="0">
                <a:latin typeface="Arial" charset="0"/>
                <a:cs typeface="Arial" charset="0"/>
              </a:rPr>
              <a:t>Being career ready means, in part, that a high school graduate has a viable postsecondary plan with, at least initial occupational goals, and understands the steps necessary to achieve those goals.</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smtClean="0">
                <a:solidFill>
                  <a:srgbClr val="0000FF"/>
                </a:solidFill>
                <a:ea typeface="ＭＳ Ｐゴシック" charset="-128"/>
              </a:rPr>
              <a:t>Engaged Imaginations</a:t>
            </a:r>
          </a:p>
        </p:txBody>
      </p:sp>
      <p:sp>
        <p:nvSpPr>
          <p:cNvPr id="4099" name="Content Placeholder 5"/>
          <p:cNvSpPr>
            <a:spLocks noGrp="1"/>
          </p:cNvSpPr>
          <p:nvPr>
            <p:ph idx="1"/>
          </p:nvPr>
        </p:nvSpPr>
        <p:spPr bwMode="auto">
          <a:xfrm>
            <a:off x="533400" y="129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sz="2800" dirty="0" smtClean="0">
                <a:latin typeface="Arial" charset="0"/>
                <a:ea typeface="ＭＳ Ｐゴシック" charset="-128"/>
                <a:cs typeface="Arial" charset="0"/>
              </a:rPr>
              <a:t>Einstein said:   </a:t>
            </a:r>
          </a:p>
          <a:p>
            <a:pPr algn="ctr">
              <a:buFontTx/>
              <a:buNone/>
            </a:pPr>
            <a:r>
              <a:rPr lang="en-US" sz="2800" dirty="0" smtClean="0">
                <a:latin typeface="Arial" charset="0"/>
                <a:ea typeface="ＭＳ Ｐゴシック" charset="-128"/>
                <a:cs typeface="Arial" charset="0"/>
              </a:rPr>
              <a:t>   “</a:t>
            </a:r>
            <a:r>
              <a:rPr lang="en-US" sz="2800" i="1" dirty="0" smtClean="0">
                <a:latin typeface="Arial" charset="0"/>
                <a:ea typeface="ＭＳ Ｐゴシック" charset="-128"/>
                <a:cs typeface="Arial" charset="0"/>
              </a:rPr>
              <a:t>imagination is more important </a:t>
            </a:r>
          </a:p>
          <a:p>
            <a:pPr algn="ctr">
              <a:buFontTx/>
              <a:buNone/>
            </a:pPr>
            <a:r>
              <a:rPr lang="en-US" sz="2800" i="1" dirty="0" smtClean="0">
                <a:latin typeface="Arial" charset="0"/>
                <a:ea typeface="ＭＳ Ｐゴシック" charset="-128"/>
                <a:cs typeface="Arial" charset="0"/>
              </a:rPr>
              <a:t>      than information or knowledge</a:t>
            </a:r>
            <a:r>
              <a:rPr lang="en-US" sz="2800" dirty="0" smtClean="0">
                <a:latin typeface="Arial" charset="0"/>
                <a:ea typeface="ＭＳ Ｐゴシック" charset="-128"/>
                <a:cs typeface="Arial" charset="0"/>
              </a:rPr>
              <a:t>,” </a:t>
            </a:r>
          </a:p>
          <a:p>
            <a:pPr>
              <a:buFontTx/>
              <a:buNone/>
            </a:pPr>
            <a:endParaRPr lang="en-US" sz="1000" dirty="0" smtClean="0">
              <a:latin typeface="Arial" charset="0"/>
              <a:ea typeface="ＭＳ Ｐゴシック" charset="-128"/>
              <a:cs typeface="Arial" charset="0"/>
            </a:endParaRPr>
          </a:p>
          <a:p>
            <a:pPr>
              <a:buFontTx/>
              <a:buNone/>
            </a:pPr>
            <a:r>
              <a:rPr lang="en-US" sz="2800" dirty="0" smtClean="0">
                <a:latin typeface="Arial" charset="0"/>
                <a:ea typeface="ＭＳ Ｐゴシック" charset="-128"/>
                <a:cs typeface="Arial" charset="0"/>
              </a:rPr>
              <a:t>   Information is essential, but insufficient. </a:t>
            </a:r>
          </a:p>
          <a:p>
            <a:pPr>
              <a:buFontTx/>
              <a:buNone/>
            </a:pPr>
            <a:endParaRPr lang="en-US" sz="1000" dirty="0" smtClean="0">
              <a:latin typeface="Arial" charset="0"/>
              <a:ea typeface="ＭＳ Ｐゴシック" charset="-128"/>
              <a:cs typeface="Arial" charset="0"/>
            </a:endParaRPr>
          </a:p>
          <a:p>
            <a:pPr>
              <a:buFontTx/>
              <a:buNone/>
            </a:pPr>
            <a:r>
              <a:rPr lang="en-US" sz="2800" dirty="0" smtClean="0">
                <a:latin typeface="Arial" charset="0"/>
                <a:ea typeface="ＭＳ Ｐゴシック" charset="-128"/>
                <a:cs typeface="Arial" charset="0"/>
              </a:rPr>
              <a:t>   When we can visualize ourselves in appealing future scenarios (vacation, career…), a spark is ignited. </a:t>
            </a:r>
          </a:p>
          <a:p>
            <a:pPr>
              <a:buFontTx/>
              <a:buNone/>
            </a:pPr>
            <a:endParaRPr lang="en-US" sz="1000" dirty="0" smtClean="0">
              <a:latin typeface="Arial" charset="0"/>
              <a:ea typeface="ＭＳ Ｐゴシック" charset="-128"/>
              <a:cs typeface="Arial" charset="0"/>
            </a:endParaRPr>
          </a:p>
          <a:p>
            <a:pPr>
              <a:buFontTx/>
              <a:buNone/>
            </a:pPr>
            <a:r>
              <a:rPr lang="en-US" sz="2800" dirty="0" smtClean="0">
                <a:latin typeface="Arial" charset="0"/>
                <a:ea typeface="ＭＳ Ｐゴシック" charset="-128"/>
                <a:cs typeface="Arial" charset="0"/>
              </a:rPr>
              <a:t>   We become purposeful and intentional in the present to create the future we want. </a:t>
            </a:r>
          </a:p>
          <a:p>
            <a:endParaRPr lang="en-US" dirty="0" smtClean="0">
              <a:ea typeface="ＭＳ Ｐゴシック"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err="1" smtClean="0">
                <a:solidFill>
                  <a:srgbClr val="0000FF"/>
                </a:solidFill>
                <a:ea typeface="ＭＳ Ｐゴシック" charset="-128"/>
              </a:rPr>
              <a:t>CalCRN</a:t>
            </a:r>
            <a:r>
              <a:rPr lang="en-US" sz="3600" dirty="0" smtClean="0">
                <a:solidFill>
                  <a:srgbClr val="0000FF"/>
                </a:solidFill>
                <a:ea typeface="ＭＳ Ｐゴシック" charset="-128"/>
              </a:rPr>
              <a:t> Resources</a:t>
            </a:r>
            <a:br>
              <a:rPr lang="en-US" sz="3600" dirty="0" smtClean="0">
                <a:solidFill>
                  <a:srgbClr val="0000FF"/>
                </a:solidFill>
                <a:ea typeface="ＭＳ Ｐゴシック" charset="-128"/>
              </a:rPr>
            </a:br>
            <a:r>
              <a:rPr lang="en-US" sz="2800" dirty="0" smtClean="0">
                <a:solidFill>
                  <a:srgbClr val="0000FF"/>
                </a:solidFill>
                <a:ea typeface="ＭＳ Ｐゴシック" charset="-128"/>
              </a:rPr>
              <a:t>Linking Information &amp; Imagination</a:t>
            </a:r>
          </a:p>
        </p:txBody>
      </p:sp>
      <p:sp>
        <p:nvSpPr>
          <p:cNvPr id="26627" name="Rectangle 3"/>
          <p:cNvSpPr>
            <a:spLocks noGrp="1" noChangeArrowheads="1"/>
          </p:cNvSpPr>
          <p:nvPr>
            <p:ph idx="1"/>
          </p:nvPr>
        </p:nvSpPr>
        <p:spPr bwMode="auto">
          <a:xfrm>
            <a:off x="685800" y="1676400"/>
            <a:ext cx="84582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800" i="1" dirty="0" smtClean="0">
                <a:latin typeface="Arial" pitchFamily="34" charset="0"/>
                <a:ea typeface="ＭＳ Ｐゴシック" charset="-128"/>
                <a:cs typeface="Arial" pitchFamily="34" charset="0"/>
              </a:rPr>
              <a:t>CaliforniaCareers.info</a:t>
            </a:r>
          </a:p>
          <a:p>
            <a:pPr>
              <a:lnSpc>
                <a:spcPct val="90000"/>
              </a:lnSpc>
              <a:buFontTx/>
              <a:buNone/>
            </a:pPr>
            <a:endParaRPr lang="en-US" sz="1200" i="1" dirty="0" smtClean="0">
              <a:latin typeface="Arial" pitchFamily="34" charset="0"/>
              <a:ea typeface="ＭＳ Ｐゴシック" charset="-128"/>
              <a:cs typeface="Arial" pitchFamily="34" charset="0"/>
            </a:endParaRPr>
          </a:p>
          <a:p>
            <a:pPr>
              <a:lnSpc>
                <a:spcPct val="90000"/>
              </a:lnSpc>
            </a:pPr>
            <a:r>
              <a:rPr lang="en-US" sz="2800" i="1" dirty="0" smtClean="0">
                <a:latin typeface="Arial" pitchFamily="34" charset="0"/>
                <a:ea typeface="ＭＳ Ｐゴシック" charset="-128"/>
                <a:cs typeface="Arial" pitchFamily="34" charset="0"/>
              </a:rPr>
              <a:t>California Career Center </a:t>
            </a:r>
          </a:p>
          <a:p>
            <a:pPr>
              <a:lnSpc>
                <a:spcPct val="90000"/>
              </a:lnSpc>
            </a:pPr>
            <a:endParaRPr lang="en-US" sz="1200" i="1" dirty="0" smtClean="0">
              <a:latin typeface="Arial" pitchFamily="34" charset="0"/>
              <a:ea typeface="ＭＳ Ｐゴシック" charset="-128"/>
              <a:cs typeface="Arial" pitchFamily="34" charset="0"/>
            </a:endParaRPr>
          </a:p>
          <a:p>
            <a:pPr>
              <a:lnSpc>
                <a:spcPct val="90000"/>
              </a:lnSpc>
            </a:pPr>
            <a:r>
              <a:rPr lang="en-US" sz="2800" i="1" dirty="0" smtClean="0">
                <a:latin typeface="Arial" pitchFamily="34" charset="0"/>
                <a:ea typeface="ＭＳ Ｐゴシック" charset="-128"/>
                <a:cs typeface="Arial" pitchFamily="34" charset="0"/>
              </a:rPr>
              <a:t>California </a:t>
            </a:r>
            <a:r>
              <a:rPr lang="en-US" sz="2800" i="1" dirty="0" err="1" smtClean="0">
                <a:latin typeface="Arial" pitchFamily="34" charset="0"/>
                <a:ea typeface="ＭＳ Ｐゴシック" charset="-128"/>
                <a:cs typeface="Arial" pitchFamily="34" charset="0"/>
              </a:rPr>
              <a:t>CareerZone</a:t>
            </a:r>
            <a:endParaRPr lang="en-US" sz="2800" i="1" dirty="0" smtClean="0">
              <a:latin typeface="Arial" pitchFamily="34" charset="0"/>
              <a:ea typeface="ＭＳ Ｐゴシック" charset="-128"/>
              <a:cs typeface="Arial" pitchFamily="34" charset="0"/>
            </a:endParaRPr>
          </a:p>
          <a:p>
            <a:pPr>
              <a:lnSpc>
                <a:spcPct val="90000"/>
              </a:lnSpc>
              <a:buFontTx/>
              <a:buNone/>
            </a:pPr>
            <a:endParaRPr lang="en-US" sz="1200" i="1" dirty="0" smtClean="0">
              <a:latin typeface="Arial" pitchFamily="34" charset="0"/>
              <a:ea typeface="ＭＳ Ｐゴシック" charset="-128"/>
              <a:cs typeface="Arial" pitchFamily="34" charset="0"/>
            </a:endParaRPr>
          </a:p>
          <a:p>
            <a:pPr>
              <a:lnSpc>
                <a:spcPct val="90000"/>
              </a:lnSpc>
            </a:pPr>
            <a:r>
              <a:rPr lang="en-US" sz="2800" i="1" dirty="0" smtClean="0">
                <a:latin typeface="Arial" pitchFamily="34" charset="0"/>
                <a:ea typeface="ＭＳ Ｐゴシック" charset="-128"/>
                <a:cs typeface="Arial" pitchFamily="34" charset="0"/>
              </a:rPr>
              <a:t>California Reality Check</a:t>
            </a:r>
          </a:p>
          <a:p>
            <a:pPr>
              <a:lnSpc>
                <a:spcPct val="90000"/>
              </a:lnSpc>
              <a:buFontTx/>
              <a:buNone/>
            </a:pPr>
            <a:endParaRPr lang="en-US" sz="1200" i="1" dirty="0" smtClean="0">
              <a:latin typeface="Arial" pitchFamily="34" charset="0"/>
              <a:ea typeface="ＭＳ Ｐゴシック" charset="-128"/>
              <a:cs typeface="Arial" pitchFamily="34" charset="0"/>
            </a:endParaRPr>
          </a:p>
          <a:p>
            <a:pPr>
              <a:lnSpc>
                <a:spcPct val="90000"/>
              </a:lnSpc>
            </a:pPr>
            <a:r>
              <a:rPr lang="en-US" sz="2800" i="1" dirty="0" smtClean="0">
                <a:latin typeface="Arial" pitchFamily="34" charset="0"/>
                <a:ea typeface="ＭＳ Ｐゴシック" charset="-128"/>
                <a:cs typeface="Arial" pitchFamily="34" charset="0"/>
              </a:rPr>
              <a:t>California Career Planning Guide</a:t>
            </a:r>
          </a:p>
          <a:p>
            <a:pPr>
              <a:lnSpc>
                <a:spcPct val="90000"/>
              </a:lnSpc>
            </a:pPr>
            <a:endParaRPr lang="en-US" sz="1200" i="1" dirty="0" smtClean="0">
              <a:latin typeface="Arial" pitchFamily="34" charset="0"/>
              <a:ea typeface="ＭＳ Ｐゴシック" charset="-128"/>
              <a:cs typeface="Arial" pitchFamily="34" charset="0"/>
            </a:endParaRPr>
          </a:p>
          <a:p>
            <a:pPr>
              <a:lnSpc>
                <a:spcPct val="90000"/>
              </a:lnSpc>
            </a:pPr>
            <a:r>
              <a:rPr lang="en-US" sz="2800" i="1" dirty="0" smtClean="0">
                <a:latin typeface="Arial" pitchFamily="34" charset="0"/>
                <a:ea typeface="ＭＳ Ｐゴシック" charset="-128"/>
                <a:cs typeface="Arial" pitchFamily="34" charset="0"/>
              </a:rPr>
              <a:t>Support Personnel Accountability Report Card (SPARC)</a:t>
            </a:r>
          </a:p>
          <a:p>
            <a:pPr>
              <a:lnSpc>
                <a:spcPct val="90000"/>
              </a:lnSpc>
            </a:pPr>
            <a:endParaRPr lang="en-US" sz="1200" i="1" dirty="0" smtClean="0">
              <a:latin typeface="Arial" pitchFamily="34" charset="0"/>
              <a:ea typeface="ＭＳ Ｐゴシック" charset="-128"/>
              <a:cs typeface="Arial" pitchFamily="34" charset="0"/>
            </a:endParaRPr>
          </a:p>
          <a:p>
            <a:pPr>
              <a:lnSpc>
                <a:spcPct val="90000"/>
              </a:lnSpc>
            </a:pPr>
            <a:r>
              <a:rPr lang="en-US" sz="2800" i="1" dirty="0" smtClean="0">
                <a:latin typeface="Arial" pitchFamily="34" charset="0"/>
                <a:ea typeface="ＭＳ Ｐゴシック" charset="-128"/>
                <a:cs typeface="Arial" pitchFamily="34" charset="0"/>
              </a:rPr>
              <a:t>The Real Game California</a:t>
            </a:r>
            <a:r>
              <a:rPr lang="en-US" sz="2800" dirty="0" smtClean="0">
                <a:latin typeface="Arial" pitchFamily="34" charset="0"/>
                <a:ea typeface="ＭＳ Ｐゴシック" charset="-128"/>
                <a:cs typeface="Arial" pitchFamily="34" charset="0"/>
              </a:rPr>
              <a:t> </a:t>
            </a:r>
            <a:r>
              <a:rPr lang="en-US" sz="1400" baseline="60000" dirty="0" smtClean="0">
                <a:latin typeface="Arial" pitchFamily="34" charset="0"/>
                <a:ea typeface="ＭＳ Ｐゴシック" charset="-128"/>
                <a:cs typeface="Arial" pitchFamily="34" charset="0"/>
              </a:rPr>
              <a:t>TM</a:t>
            </a:r>
            <a:r>
              <a:rPr lang="en-US" sz="2800" baseline="60000" dirty="0" smtClean="0">
                <a:latin typeface="Arial" pitchFamily="34" charset="0"/>
                <a:ea typeface="ＭＳ Ｐゴシック" charset="-128"/>
                <a:cs typeface="Arial" pitchFamily="34" charset="0"/>
              </a:rPr>
              <a:t> </a:t>
            </a:r>
            <a:r>
              <a:rPr lang="en-US" sz="2800" dirty="0" smtClean="0">
                <a:latin typeface="Arial" pitchFamily="34" charset="0"/>
                <a:ea typeface="ＭＳ Ｐゴシック" charset="-128"/>
                <a:cs typeface="Arial" pitchFamily="34" charset="0"/>
              </a:rPr>
              <a:t>(TRGC 2.1)</a:t>
            </a:r>
          </a:p>
          <a:p>
            <a:pPr>
              <a:lnSpc>
                <a:spcPct val="90000"/>
              </a:lnSpc>
            </a:pPr>
            <a:endParaRPr lang="en-US" sz="1200" dirty="0" smtClean="0">
              <a:ea typeface="ＭＳ Ｐゴシック" charset="-128"/>
            </a:endParaRPr>
          </a:p>
          <a:p>
            <a:pPr>
              <a:lnSpc>
                <a:spcPct val="90000"/>
              </a:lnSpc>
            </a:pPr>
            <a:endParaRPr lang="en-US" sz="2800" dirty="0" smtClean="0">
              <a:ea typeface="ＭＳ Ｐゴシック" charset="-128"/>
            </a:endParaRPr>
          </a:p>
          <a:p>
            <a:pPr>
              <a:lnSpc>
                <a:spcPct val="90000"/>
              </a:lnSpc>
            </a:pPr>
            <a:endParaRPr lang="en-US" sz="1200"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381000"/>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smtClean="0">
                <a:solidFill>
                  <a:srgbClr val="0000FF"/>
                </a:solidFill>
                <a:latin typeface="Franklin Gothic Medium" charset="0"/>
                <a:ea typeface="ＭＳ Ｐゴシック" charset="-128"/>
              </a:rPr>
              <a:t>www.CaliforniaCareers.info</a:t>
            </a:r>
          </a:p>
        </p:txBody>
      </p:sp>
      <p:sp>
        <p:nvSpPr>
          <p:cNvPr id="4099" name="Content Placeholder 2"/>
          <p:cNvSpPr>
            <a:spLocks noGrp="1"/>
          </p:cNvSpPr>
          <p:nvPr>
            <p:ph idx="1"/>
          </p:nvPr>
        </p:nvSpPr>
        <p:spPr bwMode="auto">
          <a:xfrm>
            <a:off x="609600" y="1524000"/>
            <a:ext cx="8229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charset="-128"/>
              </a:rPr>
              <a:t>CalCRN Home Page</a:t>
            </a:r>
          </a:p>
          <a:p>
            <a:r>
              <a:rPr lang="en-US" smtClean="0">
                <a:ea typeface="ＭＳ Ｐゴシック" charset="-128"/>
              </a:rPr>
              <a:t>Links to all CalCRN resources</a:t>
            </a:r>
          </a:p>
          <a:p>
            <a:r>
              <a:rPr lang="en-US" smtClean="0">
                <a:ea typeface="ＭＳ Ｐゴシック" charset="-128"/>
              </a:rPr>
              <a:t>State Agency Partner links</a:t>
            </a:r>
          </a:p>
          <a:p>
            <a:r>
              <a:rPr lang="en-US" i="1" smtClean="0">
                <a:ea typeface="ＭＳ Ｐゴシック" charset="-128"/>
              </a:rPr>
              <a:t>Presentations inc </a:t>
            </a:r>
            <a:r>
              <a:rPr lang="en-US" smtClean="0">
                <a:ea typeface="ＭＳ Ｐゴシック" charset="-128"/>
              </a:rPr>
              <a:t>Power Point and Reports</a:t>
            </a:r>
          </a:p>
          <a:p>
            <a:r>
              <a:rPr lang="en-US" i="1" smtClean="0">
                <a:ea typeface="ＭＳ Ｐゴシック" charset="-128"/>
              </a:rPr>
              <a:t>What’s New </a:t>
            </a:r>
            <a:r>
              <a:rPr lang="en-US" smtClean="0">
                <a:ea typeface="ＭＳ Ｐゴシック" charset="-128"/>
              </a:rPr>
              <a:t>inc Meeting Schedule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133600" y="6096000"/>
            <a:ext cx="4646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r>
              <a:rPr lang="en-US" sz="3600">
                <a:solidFill>
                  <a:srgbClr val="0000FF"/>
                </a:solidFill>
                <a:latin typeface="Franklin Gothic Medium" charset="0"/>
              </a:rPr>
              <a:t>www.cacareerzone.org</a:t>
            </a:r>
            <a:endParaRPr lang="en-US" sz="36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smtClean="0">
                <a:solidFill>
                  <a:srgbClr val="0000FF"/>
                </a:solidFill>
                <a:latin typeface="Franklin Gothic Medium" charset="0"/>
                <a:ea typeface="ＭＳ Ｐゴシック" charset="-128"/>
              </a:rPr>
              <a:t>California CareerZone</a:t>
            </a:r>
            <a:endParaRPr lang="en-US" sz="2800" smtClean="0">
              <a:solidFill>
                <a:srgbClr val="0000FF"/>
              </a:solidFill>
              <a:latin typeface="Franklin Gothic Medium" charset="0"/>
              <a:ea typeface="ＭＳ Ｐゴシック" charset="-128"/>
            </a:endParaRPr>
          </a:p>
        </p:txBody>
      </p:sp>
      <p:sp>
        <p:nvSpPr>
          <p:cNvPr id="6147" name="Rectangle 3"/>
          <p:cNvSpPr>
            <a:spLocks noGrp="1" noChangeArrowheads="1"/>
          </p:cNvSpPr>
          <p:nvPr>
            <p:ph type="body" sz="half" idx="1"/>
          </p:nvPr>
        </p:nvSpPr>
        <p:spPr bwMode="auto">
          <a:xfrm>
            <a:off x="609600" y="1219200"/>
            <a:ext cx="7772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en-US" dirty="0" smtClean="0">
                <a:latin typeface="Arial" charset="0"/>
                <a:ea typeface="ＭＳ Ｐゴシック" charset="-128"/>
                <a:cs typeface="Arial" charset="0"/>
              </a:rPr>
              <a:t>Four Assessments:</a:t>
            </a:r>
          </a:p>
          <a:p>
            <a:pPr>
              <a:lnSpc>
                <a:spcPct val="90000"/>
              </a:lnSpc>
            </a:pPr>
            <a:r>
              <a:rPr lang="en-US" dirty="0" smtClean="0">
                <a:latin typeface="Arial" charset="0"/>
                <a:ea typeface="ＭＳ Ｐゴシック" charset="-128"/>
                <a:cs typeface="Arial" charset="0"/>
              </a:rPr>
              <a:t>Quick Assessment (Holland)</a:t>
            </a:r>
          </a:p>
          <a:p>
            <a:pPr>
              <a:lnSpc>
                <a:spcPct val="90000"/>
              </a:lnSpc>
            </a:pPr>
            <a:r>
              <a:rPr lang="en-US" dirty="0" smtClean="0">
                <a:latin typeface="Arial" charset="0"/>
                <a:ea typeface="ＭＳ Ｐゴシック" charset="-128"/>
                <a:cs typeface="Arial" charset="0"/>
              </a:rPr>
              <a:t>Interest </a:t>
            </a:r>
            <a:r>
              <a:rPr lang="en-US" dirty="0" smtClean="0">
                <a:latin typeface="Arial" charset="0"/>
                <a:ea typeface="ＭＳ Ｐゴシック" charset="-128"/>
                <a:cs typeface="Arial" charset="0"/>
              </a:rPr>
              <a:t>Profiler (Holland)</a:t>
            </a:r>
          </a:p>
          <a:p>
            <a:pPr>
              <a:lnSpc>
                <a:spcPct val="90000"/>
              </a:lnSpc>
            </a:pPr>
            <a:r>
              <a:rPr lang="en-US" dirty="0" smtClean="0">
                <a:latin typeface="Arial" charset="0"/>
                <a:ea typeface="ＭＳ Ｐゴシック" charset="-128"/>
                <a:cs typeface="Arial" charset="0"/>
              </a:rPr>
              <a:t>Work Importance Profiler </a:t>
            </a:r>
          </a:p>
          <a:p>
            <a:pPr>
              <a:lnSpc>
                <a:spcPct val="90000"/>
              </a:lnSpc>
            </a:pPr>
            <a:r>
              <a:rPr lang="en-US" dirty="0" smtClean="0">
                <a:latin typeface="Arial" charset="0"/>
                <a:ea typeface="ＭＳ Ｐゴシック" charset="-128"/>
                <a:cs typeface="Arial" charset="0"/>
              </a:rPr>
              <a:t>Skills Profiler</a:t>
            </a:r>
          </a:p>
          <a:p>
            <a:pPr>
              <a:lnSpc>
                <a:spcPct val="90000"/>
              </a:lnSpc>
              <a:buFontTx/>
              <a:buNone/>
            </a:pPr>
            <a:r>
              <a:rPr lang="en-US" dirty="0" smtClean="0">
                <a:latin typeface="Arial" charset="0"/>
                <a:ea typeface="ＭＳ Ｐゴシック" charset="-128"/>
                <a:cs typeface="Arial" charset="0"/>
              </a:rPr>
              <a:t>900 Occupations (300 with videos)</a:t>
            </a:r>
          </a:p>
          <a:p>
            <a:pPr>
              <a:lnSpc>
                <a:spcPct val="90000"/>
              </a:lnSpc>
              <a:buFontTx/>
              <a:buNone/>
            </a:pPr>
            <a:r>
              <a:rPr lang="en-US" dirty="0" smtClean="0">
                <a:latin typeface="Arial" charset="0"/>
                <a:ea typeface="ＭＳ Ｐゴシック" charset="-128"/>
                <a:cs typeface="Arial" charset="0"/>
              </a:rPr>
              <a:t>7418 Postsecondary Schools (NCES)</a:t>
            </a:r>
          </a:p>
          <a:p>
            <a:pPr>
              <a:lnSpc>
                <a:spcPct val="90000"/>
              </a:lnSpc>
              <a:buFontTx/>
              <a:buNone/>
            </a:pPr>
            <a:r>
              <a:rPr lang="en-US" dirty="0" smtClean="0">
                <a:latin typeface="Arial" charset="0"/>
                <a:ea typeface="ＭＳ Ｐゴシック" charset="-128"/>
                <a:cs typeface="Arial" charset="0"/>
              </a:rPr>
              <a:t>Online Account Option</a:t>
            </a:r>
          </a:p>
          <a:p>
            <a:pPr marL="342900" lvl="1" indent="-342900">
              <a:lnSpc>
                <a:spcPct val="90000"/>
              </a:lnSpc>
              <a:buFontTx/>
              <a:buNone/>
            </a:pPr>
            <a:r>
              <a:rPr lang="en-US" sz="2800" dirty="0" smtClean="0">
                <a:latin typeface="Arial" charset="0"/>
                <a:ea typeface="ＭＳ Ｐゴシック" charset="-128"/>
                <a:cs typeface="Arial" charset="0"/>
              </a:rPr>
              <a:t>Educator Class Management (New) </a:t>
            </a:r>
          </a:p>
          <a:p>
            <a:pPr marL="342900" lvl="1" indent="-342900">
              <a:lnSpc>
                <a:spcPct val="90000"/>
              </a:lnSpc>
              <a:buFontTx/>
              <a:buNone/>
            </a:pPr>
            <a:r>
              <a:rPr lang="en-US" sz="2800" dirty="0" smtClean="0">
                <a:latin typeface="Arial" charset="0"/>
                <a:ea typeface="ＭＳ Ｐゴシック" charset="-128"/>
                <a:cs typeface="Arial" charset="0"/>
              </a:rPr>
              <a:t>Workbook PDF</a:t>
            </a:r>
          </a:p>
          <a:p>
            <a:pPr>
              <a:lnSpc>
                <a:spcPct val="90000"/>
              </a:lnSpc>
              <a:buFontTx/>
              <a:buNone/>
            </a:pPr>
            <a:endParaRPr lang="en-US" sz="2000" b="1" dirty="0" smtClean="0">
              <a:solidFill>
                <a:srgbClr val="FF0000"/>
              </a:solidFill>
              <a:ea typeface="ＭＳ Ｐゴシック" charset="-128"/>
            </a:endParaRPr>
          </a:p>
          <a:p>
            <a:pPr>
              <a:lnSpc>
                <a:spcPct val="90000"/>
              </a:lnSpc>
              <a:buFontTx/>
              <a:buNone/>
            </a:pPr>
            <a:endParaRPr lang="en-US" sz="2000" b="1"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TextBox 1"/>
          <p:cNvSpPr txBox="1">
            <a:spLocks noChangeArrowheads="1"/>
          </p:cNvSpPr>
          <p:nvPr/>
        </p:nvSpPr>
        <p:spPr bwMode="auto">
          <a:xfrm>
            <a:off x="1447800" y="6173788"/>
            <a:ext cx="6454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300">
                <a:solidFill>
                  <a:schemeClr val="tx1"/>
                </a:solidFill>
                <a:latin typeface="Comic Sans MS" charset="0"/>
                <a:ea typeface="ＭＳ Ｐゴシック" charset="-128"/>
              </a:defRPr>
            </a:lvl1pPr>
            <a:lvl2pPr marL="742950" indent="-285750">
              <a:defRPr sz="2300">
                <a:solidFill>
                  <a:schemeClr val="tx1"/>
                </a:solidFill>
                <a:latin typeface="Comic Sans MS" charset="0"/>
                <a:ea typeface="ＭＳ Ｐゴシック" charset="-128"/>
              </a:defRPr>
            </a:lvl2pPr>
            <a:lvl3pPr marL="1143000" indent="-228600">
              <a:defRPr sz="2300">
                <a:solidFill>
                  <a:schemeClr val="tx1"/>
                </a:solidFill>
                <a:latin typeface="Comic Sans MS" charset="0"/>
                <a:ea typeface="ＭＳ Ｐゴシック" charset="-128"/>
              </a:defRPr>
            </a:lvl3pPr>
            <a:lvl4pPr marL="1600200" indent="-228600">
              <a:defRPr sz="2300">
                <a:solidFill>
                  <a:schemeClr val="tx1"/>
                </a:solidFill>
                <a:latin typeface="Comic Sans MS" charset="0"/>
                <a:ea typeface="ＭＳ Ｐゴシック" charset="-128"/>
              </a:defRPr>
            </a:lvl4pPr>
            <a:lvl5pPr marL="2057400" indent="-228600">
              <a:defRPr sz="23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23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23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23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2300">
                <a:solidFill>
                  <a:schemeClr val="tx1"/>
                </a:solidFill>
                <a:latin typeface="Comic Sans MS" charset="0"/>
                <a:ea typeface="ＭＳ Ｐゴシック" charset="-128"/>
              </a:defRPr>
            </a:lvl9pPr>
          </a:lstStyle>
          <a:p>
            <a:r>
              <a:rPr lang="en-US" sz="3600">
                <a:solidFill>
                  <a:srgbClr val="0000FF"/>
                </a:solidFill>
                <a:latin typeface="Franklin Gothic Medium" charset="0"/>
              </a:rPr>
              <a:t>www.californiarealitycheck.com</a:t>
            </a:r>
            <a:endParaRPr lang="en-US" sz="3600">
              <a:latin typeface="Franklin Gothic Medium"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21541</TotalTime>
  <Words>1067</Words>
  <Application>Microsoft Office PowerPoint</Application>
  <PresentationFormat>On-screen Show (4:3)</PresentationFormat>
  <Paragraphs>192</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Student Centered Career Readiness</vt:lpstr>
      <vt:lpstr>Engaged Imaginations</vt:lpstr>
      <vt:lpstr>CalCRN Resources Linking Information &amp; Imagination</vt:lpstr>
      <vt:lpstr>PowerPoint Presentation</vt:lpstr>
      <vt:lpstr>www.CaliforniaCareers.info</vt:lpstr>
      <vt:lpstr>PowerPoint Presentation</vt:lpstr>
      <vt:lpstr>California CareerZone</vt:lpstr>
      <vt:lpstr>PowerPoint Presentation</vt:lpstr>
      <vt:lpstr>California Reality Check</vt:lpstr>
      <vt:lpstr>PowerPoint Presentation</vt:lpstr>
      <vt:lpstr>California Career Center</vt:lpstr>
      <vt:lpstr>PowerPoint Presentation</vt:lpstr>
      <vt:lpstr>California Career Planning Guide Contents Summary</vt:lpstr>
      <vt:lpstr>PowerPoint Presentation</vt:lpstr>
      <vt:lpstr>The Real Game California 2.1</vt:lpstr>
      <vt:lpstr>PowerPoint Presentation</vt:lpstr>
    </vt:vector>
  </TitlesOfParts>
  <Company>National LifeWork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Phil Jarvis</dc:creator>
  <cp:lastModifiedBy>CDE Employee</cp:lastModifiedBy>
  <cp:revision>1073</cp:revision>
  <cp:lastPrinted>2013-01-23T22:55:27Z</cp:lastPrinted>
  <dcterms:created xsi:type="dcterms:W3CDTF">2011-06-15T13:55:01Z</dcterms:created>
  <dcterms:modified xsi:type="dcterms:W3CDTF">2013-03-06T18:53:05Z</dcterms:modified>
</cp:coreProperties>
</file>